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LS1-2</a:t>
            </a:r>
            <a:r>
              <a:rPr b="0" i="0" lang="en-US" sz="1200">
                <a:solidFill>
                  <a:schemeClr val="dk1"/>
                </a:solidFill>
                <a:latin typeface="Times New Roman"/>
                <a:ea typeface="Times New Roman"/>
                <a:cs typeface="Times New Roman"/>
                <a:sym typeface="Times New Roman"/>
              </a:rPr>
              <a:t> Develop and use a model to illustrate the hierarchical organization of interacting systems that provide specific functions within multicellular organisms.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LS1-3 </a:t>
            </a:r>
            <a:r>
              <a:rPr b="0" i="0" lang="en-US" sz="1200">
                <a:solidFill>
                  <a:schemeClr val="dk1"/>
                </a:solidFill>
                <a:latin typeface="Times New Roman"/>
                <a:ea typeface="Times New Roman"/>
                <a:cs typeface="Times New Roman"/>
                <a:sym typeface="Times New Roman"/>
              </a:rPr>
              <a:t>Plan and conduct an investigation to provide evidence that feedback mechanisms maintain homeostasis.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ETS1-2</a:t>
            </a:r>
            <a:r>
              <a:rPr b="0" i="0" lang="en-US" sz="1200">
                <a:solidFill>
                  <a:schemeClr val="dk1"/>
                </a:solidFill>
                <a:latin typeface="Times New Roman"/>
                <a:ea typeface="Times New Roman"/>
                <a:cs typeface="Times New Roman"/>
                <a:sym typeface="Times New Roman"/>
              </a:rPr>
              <a:t> Design a solution to a complex real-world problem by breaking it down into smaller, more manageable problems that can be solved through engineering.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ETS1-3 </a:t>
            </a:r>
            <a:r>
              <a:rPr b="0" i="0" lang="en-US" sz="1200">
                <a:solidFill>
                  <a:schemeClr val="dk1"/>
                </a:solidFill>
                <a:latin typeface="Times New Roman"/>
                <a:ea typeface="Times New Roman"/>
                <a:cs typeface="Times New Roman"/>
                <a:sym typeface="Times New Roman"/>
              </a:rPr>
              <a:t>Evaluate a solution to a complex real-world problem based on prioritized criteria and trade-offs that account for a range of constraints, including cost, safety, reliability, and aesthetics, as well as possible social, cultural, and environmental impacts.</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24" name="Google Shape;224;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5" name="Google Shape;225;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36" name="Google Shape;236;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7" name="Google Shape;237;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49" name="Google Shape;249;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50" name="Google Shape;250;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60" name="Google Shape;260;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1" name="Google Shape;261;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73" name="Google Shape;273;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4" name="Google Shape;274;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85" name="Google Shape;285;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6" name="Google Shape;286;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98" name="Google Shape;298;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9" name="Google Shape;299;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11" name="Google Shape;311;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12" name="Google Shape;312;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24" name="Google Shape;324;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25" name="Google Shape;325;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37" name="Google Shape;337;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8" name="Google Shape;338;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Build on Prior Lessons</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In Lesson 1, students learned about different lines of evidence for evolution. Lesson 2 builds on these concepts as students explore natural selection, a mechanism of evolution.</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Lesson Objective</a:t>
            </a:r>
            <a:endParaRPr/>
          </a:p>
          <a:p>
            <a:pPr indent="0" lvl="0" marL="0" rtl="0" algn="l">
              <a:spcBef>
                <a:spcPts val="360"/>
              </a:spcBef>
              <a:spcAft>
                <a:spcPts val="0"/>
              </a:spcAft>
              <a:buNone/>
            </a:pPr>
            <a:r>
              <a:rPr b="0" i="0" lang="en-US" sz="1200">
                <a:solidFill>
                  <a:schemeClr val="dk1"/>
                </a:solidFill>
                <a:latin typeface="Times New Roman"/>
                <a:ea typeface="Times New Roman"/>
                <a:cs typeface="Times New Roman"/>
                <a:sym typeface="Times New Roman"/>
              </a:rPr>
              <a:t>Construct an explanation based on evidence for how natural selection leads to changes in populations.</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50" name="Google Shape;350;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1" name="Google Shape;351;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62" name="Google Shape;362;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3" name="Google Shape;363;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76" name="Google Shape;376;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77" name="Google Shape;377;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387" name="Google Shape;387;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88" name="Google Shape;388;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02" name="Google Shape;402;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03" name="Google Shape;403;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2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14" name="Google Shape;414;p2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15" name="Google Shape;415;p2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2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26" name="Google Shape;426;p2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27" name="Google Shape;427;p2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2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39" name="Google Shape;439;p2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40" name="Google Shape;440;p2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p3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50" name="Google Shape;450;p3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51" name="Google Shape;451;p3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3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63" name="Google Shape;463;p3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64" name="Google Shape;464;p3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1" name="Google Shape;131;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2" name="Google Shape;132;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3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75" name="Google Shape;475;p3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76" name="Google Shape;476;p3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3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86" name="Google Shape;486;p3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87" name="Google Shape;487;p3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4: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47" name="Google Shape;147;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8" name="Google Shape;148;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60" name="Google Shape;160;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1" name="Google Shape;161;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72" name="Google Shape;172;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73" name="Google Shape;173;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84" name="Google Shape;184;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5" name="Google Shape;185;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98" name="Google Shape;198;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9" name="Google Shape;199;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13" name="Google Shape;213;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4" name="Google Shape;214;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hyperlink" Target="https://www.hmhco.com/content/science/sciencedimensions/na/gr9-12/ese_biology_9780544811966_/book_pages/OPS/s9ml/glossary.xhtml#key-1029384756qpwoeirutyalskdjdhf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jpg"/><Relationship Id="rId5"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hmhco.com/content/science/sciencedimensions/na/gr9-12/ete_biology_9780544535855_/book_pages/OPS/s9ml/glossary.xhtml#key-naturalselection"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hmhco.com/content/science/sciencedimensions/na/gr9-12/ete_biology_9780544535855_/book_pages/OPS/s9ml/glossary.xhtml#key-5b814d5271174fa0b7e1276b51b4be6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27722" y="1787236"/>
            <a:ext cx="7305315"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sz="3200">
              <a:latin typeface="Cambria"/>
              <a:ea typeface="Cambria"/>
              <a:cs typeface="Cambria"/>
              <a:sym typeface="Cambria"/>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8: Evidence for Evolution</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2: Theory of Natural Selection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8" name="Google Shape;228;p3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229" name="Google Shape;229;p30"/>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30" name="Google Shape;230;p3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31" name="Google Shape;231;p30"/>
          <p:cNvSpPr/>
          <p:nvPr/>
        </p:nvSpPr>
        <p:spPr>
          <a:xfrm>
            <a:off x="153936" y="3973282"/>
            <a:ext cx="8876292"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Use the information from the map to answer these questions: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these finches' adaptations help them survive and reproduce in their environment?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What type of beak would you expect to see on a finch that eats insects? Explain your answer.</a:t>
            </a:r>
            <a:endParaRPr b="1" sz="2500">
              <a:solidFill>
                <a:schemeClr val="dk1"/>
              </a:solidFill>
              <a:latin typeface="Cambria"/>
              <a:ea typeface="Cambria"/>
              <a:cs typeface="Cambria"/>
              <a:sym typeface="Cambria"/>
            </a:endParaRPr>
          </a:p>
        </p:txBody>
      </p:sp>
      <p:pic>
        <p:nvPicPr>
          <p:cNvPr descr="A close up of a map&#10;&#10;Description automatically generated" id="232" name="Google Shape;232;p30"/>
          <p:cNvPicPr preferRelativeResize="0"/>
          <p:nvPr/>
        </p:nvPicPr>
        <p:blipFill rotWithShape="1">
          <a:blip r:embed="rId3">
            <a:alphaModFix/>
          </a:blip>
          <a:srcRect b="0" l="0" r="0" t="0"/>
          <a:stretch/>
        </p:blipFill>
        <p:spPr>
          <a:xfrm>
            <a:off x="1759716" y="788425"/>
            <a:ext cx="5664732" cy="31848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0" name="Google Shape;240;p31"/>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241" name="Google Shape;241;p31"/>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42" name="Google Shape;242;p3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43" name="Google Shape;243;p31"/>
          <p:cNvSpPr/>
          <p:nvPr/>
        </p:nvSpPr>
        <p:spPr>
          <a:xfrm>
            <a:off x="267708" y="5174696"/>
            <a:ext cx="887629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COLLABORATE</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Discuss this question with a partner: How is artificial selection different from genetic engineering?</a:t>
            </a:r>
            <a:endParaRPr/>
          </a:p>
        </p:txBody>
      </p:sp>
      <p:sp>
        <p:nvSpPr>
          <p:cNvPr id="244" name="Google Shape;244;p31"/>
          <p:cNvSpPr/>
          <p:nvPr/>
        </p:nvSpPr>
        <p:spPr>
          <a:xfrm>
            <a:off x="4301066" y="846622"/>
            <a:ext cx="4842934" cy="4524315"/>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The process by which humans change a species by breeding it for certain traits is called </a:t>
            </a:r>
            <a:r>
              <a:rPr b="1" lang="en-US" sz="2400" u="sng">
                <a:solidFill>
                  <a:schemeClr val="dk2"/>
                </a:solidFill>
                <a:latin typeface="Cambria"/>
                <a:ea typeface="Cambria"/>
                <a:cs typeface="Cambria"/>
                <a:sym typeface="Cambria"/>
              </a:rPr>
              <a:t>artificial selection.  </a:t>
            </a:r>
            <a:endParaRPr/>
          </a:p>
          <a:p>
            <a:pPr indent="0" lvl="0" marL="0" marR="0" rtl="0" algn="l">
              <a:spcBef>
                <a:spcPts val="0"/>
              </a:spcBef>
              <a:spcAft>
                <a:spcPts val="0"/>
              </a:spcAft>
              <a:buNone/>
            </a:pPr>
            <a:r>
              <a:t/>
            </a:r>
            <a:endParaRPr b="1" sz="2400" u="sng">
              <a:solidFill>
                <a:schemeClr val="dk2"/>
              </a:solidFill>
              <a:latin typeface="Cambria"/>
              <a:ea typeface="Cambria"/>
              <a:cs typeface="Cambria"/>
              <a:sym typeface="Cambria"/>
            </a:endParaRPr>
          </a:p>
          <a:p>
            <a:pPr indent="-184150" lvl="0" marL="18415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In this process, humans make use of the genetic variation in plants and animals by acting as the selective agent. That is, humans determine which traits are favorable and then breed individuals that show those traits.</a:t>
            </a:r>
            <a:endParaRPr sz="2400">
              <a:solidFill>
                <a:schemeClr val="dk1"/>
              </a:solidFill>
              <a:latin typeface="Cambria"/>
              <a:ea typeface="Cambria"/>
              <a:cs typeface="Cambria"/>
              <a:sym typeface="Cambria"/>
            </a:endParaRPr>
          </a:p>
        </p:txBody>
      </p:sp>
      <p:pic>
        <p:nvPicPr>
          <p:cNvPr descr="A picture containing mammal, animal, group, horse&#10;&#10;Description automatically generated" id="245" name="Google Shape;245;p31"/>
          <p:cNvPicPr preferRelativeResize="0"/>
          <p:nvPr/>
        </p:nvPicPr>
        <p:blipFill rotWithShape="1">
          <a:blip r:embed="rId3">
            <a:alphaModFix/>
          </a:blip>
          <a:srcRect b="0" l="0" r="0" t="0"/>
          <a:stretch/>
        </p:blipFill>
        <p:spPr>
          <a:xfrm>
            <a:off x="124833" y="1507588"/>
            <a:ext cx="4017730" cy="30118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3" name="Google Shape;253;p32"/>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254" name="Google Shape;254;p32"/>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55" name="Google Shape;255;p3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56" name="Google Shape;256;p32"/>
          <p:cNvSpPr/>
          <p:nvPr/>
        </p:nvSpPr>
        <p:spPr>
          <a:xfrm>
            <a:off x="364067" y="1024819"/>
            <a:ext cx="8415866" cy="4154984"/>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 </a:t>
            </a:r>
            <a:r>
              <a:rPr b="1" lang="en-US" sz="2400" u="sng">
                <a:solidFill>
                  <a:schemeClr val="dk2"/>
                </a:solidFill>
                <a:latin typeface="Cambria"/>
                <a:ea typeface="Cambria"/>
                <a:cs typeface="Cambria"/>
                <a:sym typeface="Cambria"/>
              </a:rPr>
              <a:t>Heritability</a:t>
            </a:r>
            <a:r>
              <a:rPr lang="en-US" sz="2400">
                <a:solidFill>
                  <a:srgbClr val="393B3C"/>
                </a:solidFill>
                <a:latin typeface="Cambria"/>
                <a:ea typeface="Cambria"/>
                <a:cs typeface="Cambria"/>
                <a:sym typeface="Cambria"/>
              </a:rPr>
              <a:t> is the ability of a trait to be passed down from one generation to the next.</a:t>
            </a:r>
            <a:endParaRPr/>
          </a:p>
          <a:p>
            <a:pPr indent="-184150" lvl="0" marL="184150" marR="0" rtl="0" algn="l">
              <a:spcBef>
                <a:spcPts val="0"/>
              </a:spcBef>
              <a:spcAft>
                <a:spcPts val="0"/>
              </a:spcAft>
              <a:buNone/>
            </a:pPr>
            <a:r>
              <a:t/>
            </a:r>
            <a:endParaRPr sz="2400">
              <a:solidFill>
                <a:srgbClr val="393B3C"/>
              </a:solidFill>
              <a:latin typeface="Cambria"/>
              <a:ea typeface="Cambria"/>
              <a:cs typeface="Cambria"/>
              <a:sym typeface="Cambria"/>
            </a:endParaRPr>
          </a:p>
          <a:p>
            <a:pPr indent="-184150" lvl="0" marL="18415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In artificial selection, individuals with desired traits are bred over generations, but only if the traits are advantageous to breeders. However, breeders also might select against features that are not desirable or "useful.”</a:t>
            </a:r>
            <a:endParaRPr/>
          </a:p>
          <a:p>
            <a:pPr indent="-31750" lvl="0" marL="18415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184150" lvl="0" marL="18415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During artificial selection, humans act as the selective agent. In nature, however, the environment generates the selective pressure that determines if a trait is passed on or not.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Developing the Theory of Natural Selection</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Cause and Effect</a:t>
            </a:r>
            <a:endParaRPr/>
          </a:p>
        </p:txBody>
      </p:sp>
      <p:sp>
        <p:nvSpPr>
          <p:cNvPr id="264" name="Google Shape;264;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5" name="Google Shape;265;p33"/>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66" name="Google Shape;266;p3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67" name="Google Shape;267;p33"/>
          <p:cNvSpPr txBox="1"/>
          <p:nvPr/>
        </p:nvSpPr>
        <p:spPr>
          <a:xfrm>
            <a:off x="257695" y="3429000"/>
            <a:ext cx="8429105"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ANALYZE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What is the difference in results between the mice in the control group and the mice in the experimental group?</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Use the trend in the data to make a prediction about the number of revolutions on the wheel per day for mice in Generation 10 of the experimental group.</a:t>
            </a:r>
            <a:endParaRPr/>
          </a:p>
        </p:txBody>
      </p:sp>
      <p:pic>
        <p:nvPicPr>
          <p:cNvPr descr="A close up of a map&#10;&#10;Description automatically generated" id="268" name="Google Shape;268;p33"/>
          <p:cNvPicPr preferRelativeResize="0"/>
          <p:nvPr/>
        </p:nvPicPr>
        <p:blipFill rotWithShape="1">
          <a:blip r:embed="rId3">
            <a:alphaModFix/>
          </a:blip>
          <a:srcRect b="0" l="0" r="0" t="0"/>
          <a:stretch/>
        </p:blipFill>
        <p:spPr>
          <a:xfrm>
            <a:off x="1635650" y="1269400"/>
            <a:ext cx="5918051" cy="2416775"/>
          </a:xfrm>
          <a:prstGeom prst="rect">
            <a:avLst/>
          </a:prstGeom>
          <a:noFill/>
          <a:ln>
            <a:noFill/>
          </a:ln>
        </p:spPr>
      </p:pic>
      <p:pic>
        <p:nvPicPr>
          <p:cNvPr descr="A drawing of a person&#10;&#10;Description automatically generated" id="269" name="Google Shape;269;p33"/>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Developing the Theory of Natural Selection</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277" name="Google Shape;277;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8" name="Google Shape;278;p34"/>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79" name="Google Shape;279;p3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80" name="Google Shape;280;p34"/>
          <p:cNvSpPr txBox="1"/>
          <p:nvPr/>
        </p:nvSpPr>
        <p:spPr>
          <a:xfrm>
            <a:off x="357447" y="1942500"/>
            <a:ext cx="842910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Make a graphic organizer to summarize Darwin's findings, and illustrate how each observation relates to the processes that lead to changes in species.</a:t>
            </a:r>
            <a:endParaRPr/>
          </a:p>
        </p:txBody>
      </p:sp>
      <p:pic>
        <p:nvPicPr>
          <p:cNvPr descr="A drawing of a person&#10;&#10;Description automatically generated" id="281" name="Google Shape;281;p3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Principles of Natural Selection</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289" name="Google Shape;289;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0" name="Google Shape;290;p35"/>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91" name="Google Shape;291;p35"/>
          <p:cNvSpPr/>
          <p:nvPr/>
        </p:nvSpPr>
        <p:spPr>
          <a:xfrm>
            <a:off x="457200" y="1264173"/>
            <a:ext cx="8099542" cy="2677656"/>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Charles Darwin was not the only person to develop a theory to explain how evolution may take place. An English naturalist named Alfred Russel Wallace independently developed a theory very similar to Darwin’s.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1858, the ideas of Darwin and Wallace were presented to an important group of scientists in London.</a:t>
            </a:r>
            <a:endParaRPr b="1" sz="2500">
              <a:solidFill>
                <a:schemeClr val="dk1"/>
              </a:solidFill>
              <a:latin typeface="Cambria"/>
              <a:ea typeface="Cambria"/>
              <a:cs typeface="Cambria"/>
              <a:sym typeface="Cambria"/>
            </a:endParaRPr>
          </a:p>
        </p:txBody>
      </p:sp>
      <p:sp>
        <p:nvSpPr>
          <p:cNvPr id="292" name="Google Shape;292;p3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93" name="Google Shape;293;p35"/>
          <p:cNvSpPr/>
          <p:nvPr/>
        </p:nvSpPr>
        <p:spPr>
          <a:xfrm>
            <a:off x="457200" y="4475838"/>
            <a:ext cx="86868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PREDICT</a:t>
            </a:r>
            <a:endParaRPr/>
          </a:p>
          <a:p>
            <a:pPr indent="0" lvl="0" marL="0" marR="0" rtl="0" algn="l">
              <a:spcBef>
                <a:spcPts val="0"/>
              </a:spcBef>
              <a:spcAft>
                <a:spcPts val="0"/>
              </a:spcAft>
              <a:buNone/>
            </a:pPr>
            <a:r>
              <a:t/>
            </a:r>
            <a:endParaRPr b="1" sz="2400" cap="none">
              <a:solidFill>
                <a:srgbClr val="393B3C"/>
              </a:solidFill>
              <a:latin typeface="Cambria"/>
              <a:ea typeface="Cambria"/>
              <a:cs typeface="Cambria"/>
              <a:sym typeface="Cambria"/>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Why were Darwin and Wallace's ideas presented to other scientists before they were published?</a:t>
            </a:r>
            <a:endParaRPr b="1" i="0" sz="2400">
              <a:solidFill>
                <a:srgbClr val="393B3C"/>
              </a:solidFill>
              <a:latin typeface="Cambria"/>
              <a:ea typeface="Cambria"/>
              <a:cs typeface="Cambria"/>
              <a:sym typeface="Cambria"/>
            </a:endParaRPr>
          </a:p>
        </p:txBody>
      </p:sp>
      <p:pic>
        <p:nvPicPr>
          <p:cNvPr descr="A drawing of a person&#10;&#10;Description automatically generated" id="294" name="Google Shape;294;p3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02" name="Google Shape;302;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3" name="Google Shape;303;p36"/>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04" name="Google Shape;304;p36"/>
          <p:cNvSpPr/>
          <p:nvPr/>
        </p:nvSpPr>
        <p:spPr>
          <a:xfrm>
            <a:off x="3706118" y="778844"/>
            <a:ext cx="5166948" cy="5632311"/>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Gregor Mendel's work showed that traits are passed down from parents to offspring and that traits are inherited independently of one another.</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Traits are coded for by genes and that alleles are different variations of the same gene.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Variation in the alleles between individual organisms within a population is called </a:t>
            </a:r>
            <a:r>
              <a:rPr b="1" lang="en-US" sz="2400" u="sng">
                <a:solidFill>
                  <a:schemeClr val="dk2"/>
                </a:solidFill>
                <a:latin typeface="Cambria"/>
                <a:ea typeface="Cambria"/>
                <a:cs typeface="Cambria"/>
                <a:sym typeface="Cambria"/>
              </a:rPr>
              <a:t>genetic variation</a:t>
            </a:r>
            <a:r>
              <a:rPr lang="en-US" sz="2400">
                <a:solidFill>
                  <a:schemeClr val="dk1"/>
                </a:solidFill>
                <a:latin typeface="Cambria"/>
                <a:ea typeface="Cambria"/>
                <a:cs typeface="Cambria"/>
                <a:sym typeface="Cambria"/>
              </a:rPr>
              <a:t>. Genetic variation is the basis for natural selection. </a:t>
            </a:r>
            <a:endParaRPr/>
          </a:p>
        </p:txBody>
      </p:sp>
      <p:sp>
        <p:nvSpPr>
          <p:cNvPr id="305" name="Google Shape;305;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cat lying on top of a grass covered field&#10;&#10;Description automatically generated" id="306" name="Google Shape;306;p36"/>
          <p:cNvPicPr preferRelativeResize="0"/>
          <p:nvPr/>
        </p:nvPicPr>
        <p:blipFill rotWithShape="1">
          <a:blip r:embed="rId3">
            <a:alphaModFix/>
          </a:blip>
          <a:srcRect b="0" l="0" r="0" t="0"/>
          <a:stretch/>
        </p:blipFill>
        <p:spPr>
          <a:xfrm>
            <a:off x="457200" y="1199177"/>
            <a:ext cx="3102817" cy="4213561"/>
          </a:xfrm>
          <a:prstGeom prst="rect">
            <a:avLst/>
          </a:prstGeom>
          <a:noFill/>
          <a:ln>
            <a:noFill/>
          </a:ln>
        </p:spPr>
      </p:pic>
      <p:sp>
        <p:nvSpPr>
          <p:cNvPr id="307" name="Google Shape;307;p36"/>
          <p:cNvSpPr/>
          <p:nvPr/>
        </p:nvSpPr>
        <p:spPr>
          <a:xfrm>
            <a:off x="311099" y="5412738"/>
            <a:ext cx="372324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5595B"/>
                </a:solidFill>
                <a:latin typeface="Cambria"/>
                <a:ea typeface="Cambria"/>
                <a:cs typeface="Cambria"/>
                <a:sym typeface="Cambria"/>
              </a:rPr>
              <a:t>Variation in coat color can be seen in jaguars and their offspring.</a:t>
            </a:r>
            <a:endParaRPr sz="18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15" name="Google Shape;315;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6" name="Google Shape;316;p37"/>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17" name="Google Shape;317;p37"/>
          <p:cNvSpPr/>
          <p:nvPr/>
        </p:nvSpPr>
        <p:spPr>
          <a:xfrm>
            <a:off x="4284133" y="925276"/>
            <a:ext cx="4836619" cy="4893647"/>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Genetic variation is increased by sexual reproduction.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In sexual reproduction, the offspring receives two forms of each gene, one from each parent.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Genes are segregated during the formation of gametes.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If the genes are not linked, they will segregate separately, or undergo independent assortment.</a:t>
            </a:r>
            <a:endParaRPr/>
          </a:p>
        </p:txBody>
      </p:sp>
      <p:sp>
        <p:nvSpPr>
          <p:cNvPr id="318" name="Google Shape;318;p3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319" name="Google Shape;319;p37"/>
          <p:cNvSpPr/>
          <p:nvPr/>
        </p:nvSpPr>
        <p:spPr>
          <a:xfrm>
            <a:off x="830916" y="4168404"/>
            <a:ext cx="335984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5595B"/>
                </a:solidFill>
                <a:latin typeface="Cambria"/>
                <a:ea typeface="Cambria"/>
                <a:cs typeface="Cambria"/>
                <a:sym typeface="Cambria"/>
              </a:rPr>
              <a:t>Sexual reproduction increases genetic variation.</a:t>
            </a:r>
            <a:endParaRPr sz="1800">
              <a:solidFill>
                <a:schemeClr val="dk1"/>
              </a:solidFill>
              <a:latin typeface="Cambria"/>
              <a:ea typeface="Cambria"/>
              <a:cs typeface="Cambria"/>
              <a:sym typeface="Cambria"/>
            </a:endParaRPr>
          </a:p>
        </p:txBody>
      </p:sp>
      <p:pic>
        <p:nvPicPr>
          <p:cNvPr descr="A picture containing colorful, group, different, lined&#10;&#10;Description automatically generated" id="320" name="Google Shape;320;p37"/>
          <p:cNvPicPr preferRelativeResize="0"/>
          <p:nvPr/>
        </p:nvPicPr>
        <p:blipFill rotWithShape="1">
          <a:blip r:embed="rId3">
            <a:alphaModFix/>
          </a:blip>
          <a:srcRect b="0" l="0" r="0" t="0"/>
          <a:stretch/>
        </p:blipFill>
        <p:spPr>
          <a:xfrm>
            <a:off x="243164" y="1728788"/>
            <a:ext cx="4040969" cy="245497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A picture containing clock&#10;&#10;Description automatically generated" id="327" name="Google Shape;327;p38"/>
          <p:cNvPicPr preferRelativeResize="0"/>
          <p:nvPr/>
        </p:nvPicPr>
        <p:blipFill rotWithShape="1">
          <a:blip r:embed="rId3">
            <a:alphaModFix/>
          </a:blip>
          <a:srcRect b="0" l="0" r="0" t="0"/>
          <a:stretch/>
        </p:blipFill>
        <p:spPr>
          <a:xfrm>
            <a:off x="0" y="1121172"/>
            <a:ext cx="5257800" cy="3456320"/>
          </a:xfrm>
          <a:prstGeom prst="rect">
            <a:avLst/>
          </a:prstGeom>
          <a:noFill/>
          <a:ln>
            <a:noFill/>
          </a:ln>
        </p:spPr>
      </p:pic>
      <p:sp>
        <p:nvSpPr>
          <p:cNvPr id="328" name="Google Shape;328;p38"/>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29" name="Google Shape;329;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0" name="Google Shape;330;p38"/>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31" name="Google Shape;331;p38"/>
          <p:cNvSpPr/>
          <p:nvPr/>
        </p:nvSpPr>
        <p:spPr>
          <a:xfrm>
            <a:off x="5129213" y="888423"/>
            <a:ext cx="4014787" cy="4893647"/>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Genetic variation is increased by meiosis.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As genes are lined up and shuffled in different ways during meiosis, various combinations of genetic material are generated.</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As a result, sexually reproducing organisms exhibit variety in their traits.</a:t>
            </a:r>
            <a:endParaRPr/>
          </a:p>
        </p:txBody>
      </p:sp>
      <p:sp>
        <p:nvSpPr>
          <p:cNvPr id="332" name="Google Shape;332;p3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333" name="Google Shape;333;p38"/>
          <p:cNvSpPr/>
          <p:nvPr/>
        </p:nvSpPr>
        <p:spPr>
          <a:xfrm>
            <a:off x="162958" y="4577492"/>
            <a:ext cx="5094842"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5595B"/>
                </a:solidFill>
                <a:latin typeface="Cambria"/>
                <a:ea typeface="Cambria"/>
                <a:cs typeface="Cambria"/>
                <a:sym typeface="Cambria"/>
              </a:rPr>
              <a:t>Independent Assortment | Chromosomes separate independently during meiosis. As a result, gametes have many different combinations of genes.</a:t>
            </a:r>
            <a:endParaRPr sz="18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41" name="Google Shape;341;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2" name="Google Shape;342;p39"/>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43" name="Google Shape;343;p39"/>
          <p:cNvSpPr/>
          <p:nvPr/>
        </p:nvSpPr>
        <p:spPr>
          <a:xfrm>
            <a:off x="4763425" y="821706"/>
            <a:ext cx="4380576" cy="5262979"/>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None/>
            </a:pPr>
            <a:r>
              <a:rPr lang="en-US" sz="2400">
                <a:solidFill>
                  <a:schemeClr val="dk1"/>
                </a:solidFill>
                <a:latin typeface="Cambria"/>
                <a:ea typeface="Cambria"/>
                <a:cs typeface="Cambria"/>
                <a:sym typeface="Cambria"/>
              </a:rPr>
              <a:t>Overproduction</a:t>
            </a:r>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Thomas Malthus pointed out the potential of human populations to grow exponentially if there was a constant birth rate and ideal conditions; unlimited resources and an absence of predators or disease. </a:t>
            </a:r>
            <a:endParaRPr/>
          </a:p>
          <a:p>
            <a:pPr indent="-184150" lvl="0" marL="18415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However, human populations are limited by many factors, such as disease, war, and limited resources.</a:t>
            </a:r>
            <a:endParaRPr/>
          </a:p>
        </p:txBody>
      </p:sp>
      <p:sp>
        <p:nvSpPr>
          <p:cNvPr id="344" name="Google Shape;344;p3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345" name="Google Shape;345;p39"/>
          <p:cNvSpPr/>
          <p:nvPr/>
        </p:nvSpPr>
        <p:spPr>
          <a:xfrm>
            <a:off x="457200" y="4726676"/>
            <a:ext cx="402780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5595B"/>
                </a:solidFill>
                <a:latin typeface="Cambria"/>
                <a:ea typeface="Cambria"/>
                <a:cs typeface="Cambria"/>
                <a:sym typeface="Cambria"/>
              </a:rPr>
              <a:t>Malthus predicted that population growth would outpace food production, causing a "Malthusian catastrophe."</a:t>
            </a:r>
            <a:endParaRPr sz="1800">
              <a:solidFill>
                <a:schemeClr val="dk1"/>
              </a:solidFill>
              <a:latin typeface="Cambria"/>
              <a:ea typeface="Cambria"/>
              <a:cs typeface="Cambria"/>
              <a:sym typeface="Cambria"/>
            </a:endParaRPr>
          </a:p>
        </p:txBody>
      </p:sp>
      <p:pic>
        <p:nvPicPr>
          <p:cNvPr descr="A close up of a device&#10;&#10;Description automatically generated" id="346" name="Google Shape;346;p39"/>
          <p:cNvPicPr preferRelativeResize="0"/>
          <p:nvPr/>
        </p:nvPicPr>
        <p:blipFill rotWithShape="1">
          <a:blip r:embed="rId3">
            <a:alphaModFix/>
          </a:blip>
          <a:srcRect b="0" l="0" r="0" t="0"/>
          <a:stretch/>
        </p:blipFill>
        <p:spPr>
          <a:xfrm>
            <a:off x="131166" y="1259596"/>
            <a:ext cx="4632259" cy="3472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p:nvPr/>
        </p:nvSpPr>
        <p:spPr>
          <a:xfrm>
            <a:off x="5399947" y="1682460"/>
            <a:ext cx="3744053"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do you think the orchid mantis developed the traits that make it so attractive to insects?</a:t>
            </a:r>
            <a:endParaRPr b="1" sz="2500">
              <a:solidFill>
                <a:schemeClr val="dk1"/>
              </a:solidFill>
              <a:latin typeface="Cambria"/>
              <a:ea typeface="Cambria"/>
              <a:cs typeface="Cambria"/>
              <a:sym typeface="Cambria"/>
            </a:endParaRPr>
          </a:p>
        </p:txBody>
      </p:sp>
      <p:sp>
        <p:nvSpPr>
          <p:cNvPr id="124" name="Google Shape;124;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125" name="Google Shape;125;p22"/>
          <p:cNvSpPr/>
          <p:nvPr/>
        </p:nvSpPr>
        <p:spPr>
          <a:xfrm>
            <a:off x="133010" y="4813995"/>
            <a:ext cx="5387546"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The orchid mantis (</a:t>
            </a:r>
            <a:r>
              <a:rPr i="1" lang="en-US" sz="1800">
                <a:solidFill>
                  <a:schemeClr val="dk1"/>
                </a:solidFill>
                <a:latin typeface="Cambria"/>
                <a:ea typeface="Cambria"/>
                <a:cs typeface="Cambria"/>
                <a:sym typeface="Cambria"/>
              </a:rPr>
              <a:t>Hymenopus coronatus</a:t>
            </a:r>
            <a:r>
              <a:rPr lang="en-US" sz="1800">
                <a:solidFill>
                  <a:schemeClr val="dk1"/>
                </a:solidFill>
                <a:latin typeface="Cambria"/>
                <a:ea typeface="Cambria"/>
                <a:cs typeface="Cambria"/>
                <a:sym typeface="Cambria"/>
              </a:rPr>
              <a:t>) resembles a flower in shape, but some scientists think it attracts insects for another reason.</a:t>
            </a:r>
            <a:endParaRPr sz="2000">
              <a:solidFill>
                <a:schemeClr val="dk1"/>
              </a:solidFill>
              <a:latin typeface="Cambria"/>
              <a:ea typeface="Cambria"/>
              <a:cs typeface="Cambria"/>
              <a:sym typeface="Cambria"/>
            </a:endParaRPr>
          </a:p>
        </p:txBody>
      </p:sp>
      <p:pic>
        <p:nvPicPr>
          <p:cNvPr descr="A drawing of a person&#10;&#10;Description automatically generated" id="126" name="Google Shape;126;p2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pic>
        <p:nvPicPr>
          <p:cNvPr descr="A close up of a flower&#10;&#10;Description automatically generated" id="127" name="Google Shape;127;p22"/>
          <p:cNvPicPr preferRelativeResize="0"/>
          <p:nvPr/>
        </p:nvPicPr>
        <p:blipFill rotWithShape="1">
          <a:blip r:embed="rId4">
            <a:alphaModFix/>
          </a:blip>
          <a:srcRect b="0" l="0" r="0" t="0"/>
          <a:stretch/>
        </p:blipFill>
        <p:spPr>
          <a:xfrm>
            <a:off x="311100" y="1364924"/>
            <a:ext cx="4946700" cy="34273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4" name="Google Shape;354;p4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Principles of Natural Selection</a:t>
            </a:r>
            <a:br>
              <a:rPr b="1" lang="en-US" sz="2800">
                <a:solidFill>
                  <a:srgbClr val="F2A900"/>
                </a:solidFill>
                <a:latin typeface="Cambria"/>
                <a:ea typeface="Cambria"/>
                <a:cs typeface="Cambria"/>
                <a:sym typeface="Cambria"/>
              </a:rPr>
            </a:br>
            <a:endParaRPr b="1" sz="2800">
              <a:solidFill>
                <a:srgbClr val="F2A900"/>
              </a:solidFill>
              <a:latin typeface="Cambria"/>
              <a:ea typeface="Cambria"/>
              <a:cs typeface="Cambria"/>
              <a:sym typeface="Cambria"/>
            </a:endParaRPr>
          </a:p>
        </p:txBody>
      </p:sp>
      <p:sp>
        <p:nvSpPr>
          <p:cNvPr id="355" name="Google Shape;355;p40"/>
          <p:cNvSpPr/>
          <p:nvPr/>
        </p:nvSpPr>
        <p:spPr>
          <a:xfrm>
            <a:off x="641298" y="5908648"/>
            <a:ext cx="7901568"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Observe competition among plants in this time-lapse footage.</a:t>
            </a:r>
            <a:endParaRPr sz="2000">
              <a:solidFill>
                <a:schemeClr val="dk1"/>
              </a:solidFill>
              <a:latin typeface="Cambria"/>
              <a:ea typeface="Cambria"/>
              <a:cs typeface="Cambria"/>
              <a:sym typeface="Cambria"/>
            </a:endParaRPr>
          </a:p>
        </p:txBody>
      </p:sp>
      <p:sp>
        <p:nvSpPr>
          <p:cNvPr id="356" name="Google Shape;356;p4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id="357" name="Google Shape;357;p40"/>
          <p:cNvPicPr preferRelativeResize="0"/>
          <p:nvPr/>
        </p:nvPicPr>
        <p:blipFill rotWithShape="1">
          <a:blip r:embed="rId3">
            <a:alphaModFix/>
          </a:blip>
          <a:srcRect b="0" l="0" r="0" t="0"/>
          <a:stretch/>
        </p:blipFill>
        <p:spPr>
          <a:xfrm>
            <a:off x="8216431" y="337206"/>
            <a:ext cx="656635" cy="628039"/>
          </a:xfrm>
          <a:prstGeom prst="rect">
            <a:avLst/>
          </a:prstGeom>
          <a:noFill/>
          <a:ln>
            <a:noFill/>
          </a:ln>
        </p:spPr>
      </p:pic>
      <p:pic>
        <p:nvPicPr>
          <p:cNvPr id="358" name="Google Shape;358;p40" title="8.2.P-Plant Competition gif"/>
          <p:cNvPicPr preferRelativeResize="0"/>
          <p:nvPr/>
        </p:nvPicPr>
        <p:blipFill rotWithShape="1">
          <a:blip r:embed="rId4">
            <a:alphaModFix/>
          </a:blip>
          <a:srcRect b="6995" l="0" r="0" t="4898"/>
          <a:stretch/>
        </p:blipFill>
        <p:spPr>
          <a:xfrm>
            <a:off x="1343875" y="1457775"/>
            <a:ext cx="6496425" cy="32141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66" name="Google Shape;366;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7" name="Google Shape;367;p41"/>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68" name="Google Shape;368;p41"/>
          <p:cNvSpPr/>
          <p:nvPr/>
        </p:nvSpPr>
        <p:spPr>
          <a:xfrm>
            <a:off x="4307722" y="1292065"/>
            <a:ext cx="4763424" cy="3816429"/>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Darwin noted that more offspring are born than can survive. Environments place limits on population growth, where some individuals are more successful at survival than others. </a:t>
            </a:r>
            <a:endParaRPr/>
          </a:p>
          <a:p>
            <a:pPr indent="-44450" lvl="0" marL="184150" marR="0" rtl="0" algn="l">
              <a:spcBef>
                <a:spcPts val="0"/>
              </a:spcBef>
              <a:spcAft>
                <a:spcPts val="0"/>
              </a:spcAft>
              <a:buClr>
                <a:schemeClr val="dk1"/>
              </a:buClr>
              <a:buSzPts val="2200"/>
              <a:buFont typeface="Arial"/>
              <a:buNone/>
            </a:pPr>
            <a:r>
              <a:t/>
            </a:r>
            <a:endParaRPr sz="22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Those individuals that survive better and produce more offspring will have their traits passed on to subsequent generations.</a:t>
            </a:r>
            <a:endParaRPr/>
          </a:p>
        </p:txBody>
      </p:sp>
      <p:sp>
        <p:nvSpPr>
          <p:cNvPr id="369" name="Google Shape;369;p4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370" name="Google Shape;370;p41"/>
          <p:cNvSpPr/>
          <p:nvPr/>
        </p:nvSpPr>
        <p:spPr>
          <a:xfrm>
            <a:off x="446913" y="4300539"/>
            <a:ext cx="357319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5595B"/>
                </a:solidFill>
                <a:latin typeface="Cambria"/>
                <a:ea typeface="Cambria"/>
                <a:cs typeface="Cambria"/>
                <a:sym typeface="Cambria"/>
              </a:rPr>
              <a:t>Individuals compete for resources such as food.</a:t>
            </a:r>
            <a:endParaRPr sz="1800">
              <a:solidFill>
                <a:schemeClr val="dk1"/>
              </a:solidFill>
              <a:latin typeface="Cambria"/>
              <a:ea typeface="Cambria"/>
              <a:cs typeface="Cambria"/>
              <a:sym typeface="Cambria"/>
            </a:endParaRPr>
          </a:p>
        </p:txBody>
      </p:sp>
      <p:pic>
        <p:nvPicPr>
          <p:cNvPr descr="A colorful bird standing on a branch&#10;&#10;Description automatically generated" id="371" name="Google Shape;371;p41"/>
          <p:cNvPicPr preferRelativeResize="0"/>
          <p:nvPr/>
        </p:nvPicPr>
        <p:blipFill rotWithShape="1">
          <a:blip r:embed="rId3">
            <a:alphaModFix/>
          </a:blip>
          <a:srcRect b="0" l="0" r="0" t="0"/>
          <a:stretch/>
        </p:blipFill>
        <p:spPr>
          <a:xfrm>
            <a:off x="228601" y="1294643"/>
            <a:ext cx="4009818" cy="3005896"/>
          </a:xfrm>
          <a:prstGeom prst="rect">
            <a:avLst/>
          </a:prstGeom>
          <a:noFill/>
          <a:ln>
            <a:noFill/>
          </a:ln>
        </p:spPr>
      </p:pic>
      <p:sp>
        <p:nvSpPr>
          <p:cNvPr id="372" name="Google Shape;372;p41"/>
          <p:cNvSpPr/>
          <p:nvPr/>
        </p:nvSpPr>
        <p:spPr>
          <a:xfrm>
            <a:off x="228601" y="5563357"/>
            <a:ext cx="862753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What are some traits that might allow a bird to outcompete other birds for food?</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80" name="Google Shape;380;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1" name="Google Shape;381;p42"/>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82" name="Google Shape;382;p42"/>
          <p:cNvSpPr/>
          <p:nvPr/>
        </p:nvSpPr>
        <p:spPr>
          <a:xfrm>
            <a:off x="287867" y="1243066"/>
            <a:ext cx="8561967" cy="4524315"/>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None/>
            </a:pPr>
            <a:r>
              <a:rPr lang="en-US" sz="2400">
                <a:solidFill>
                  <a:schemeClr val="dk1"/>
                </a:solidFill>
                <a:latin typeface="Cambria"/>
                <a:ea typeface="Cambria"/>
                <a:cs typeface="Cambria"/>
                <a:sym typeface="Cambria"/>
              </a:rPr>
              <a:t>Adaptation</a:t>
            </a:r>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Sometimes, a certain variation allows an individual to survive better than other individuals it competes against in its environment.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More successful individuals are "naturally selected" to live longer and to produce more offspring that share those adaptations. </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Over time, natural selection will result in species with adaptations that are well suited for survival and reproduction in an environment. </a:t>
            </a:r>
            <a:endParaRPr/>
          </a:p>
        </p:txBody>
      </p:sp>
      <p:sp>
        <p:nvSpPr>
          <p:cNvPr id="383" name="Google Shape;383;p4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391" name="Google Shape;391;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2" name="Google Shape;392;p43"/>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93" name="Google Shape;393;p43"/>
          <p:cNvSpPr/>
          <p:nvPr/>
        </p:nvSpPr>
        <p:spPr>
          <a:xfrm>
            <a:off x="457200" y="1048884"/>
            <a:ext cx="9088227" cy="14465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About 11,000 years ago, many species faced extinction. Jaguars</a:t>
            </a:r>
            <a:endParaRPr/>
          </a:p>
          <a:p>
            <a:pPr indent="0" lvl="0" marL="0" marR="0" rtl="0" algn="l">
              <a:spcBef>
                <a:spcPts val="0"/>
              </a:spcBef>
              <a:spcAft>
                <a:spcPts val="0"/>
              </a:spcAft>
              <a:buNone/>
            </a:pPr>
            <a:r>
              <a:rPr lang="en-US" sz="2200">
                <a:solidFill>
                  <a:schemeClr val="dk1"/>
                </a:solidFill>
                <a:latin typeface="Cambria"/>
                <a:ea typeface="Cambria"/>
                <a:cs typeface="Cambria"/>
                <a:sym typeface="Cambria"/>
              </a:rPr>
              <a:t>faced a shortage of food due to the changing climate of that time.</a:t>
            </a:r>
            <a:endParaRPr/>
          </a:p>
          <a:p>
            <a:pPr indent="0" lvl="0" marL="0" marR="0" rtl="0" algn="l">
              <a:spcBef>
                <a:spcPts val="0"/>
              </a:spcBef>
              <a:spcAft>
                <a:spcPts val="0"/>
              </a:spcAft>
              <a:buNone/>
            </a:pPr>
            <a:r>
              <a:t/>
            </a:r>
            <a:endParaRPr sz="22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200">
              <a:solidFill>
                <a:schemeClr val="dk1"/>
              </a:solidFill>
              <a:latin typeface="Cambria"/>
              <a:ea typeface="Cambria"/>
              <a:cs typeface="Cambria"/>
              <a:sym typeface="Cambria"/>
            </a:endParaRPr>
          </a:p>
        </p:txBody>
      </p:sp>
      <p:sp>
        <p:nvSpPr>
          <p:cNvPr id="394" name="Google Shape;394;p4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cat sitting on top of a leopard&#10;&#10;Description automatically generated" id="395" name="Google Shape;395;p43"/>
          <p:cNvPicPr preferRelativeResize="0"/>
          <p:nvPr/>
        </p:nvPicPr>
        <p:blipFill rotWithShape="1">
          <a:blip r:embed="rId3">
            <a:alphaModFix/>
          </a:blip>
          <a:srcRect b="0" l="0" r="0" t="0"/>
          <a:stretch/>
        </p:blipFill>
        <p:spPr>
          <a:xfrm>
            <a:off x="606452" y="2210812"/>
            <a:ext cx="3143658" cy="2357744"/>
          </a:xfrm>
          <a:prstGeom prst="rect">
            <a:avLst/>
          </a:prstGeom>
          <a:noFill/>
          <a:ln>
            <a:noFill/>
          </a:ln>
        </p:spPr>
      </p:pic>
      <p:pic>
        <p:nvPicPr>
          <p:cNvPr descr="A cat swimming in a body of water&#10;&#10;Description automatically generated" id="396" name="Google Shape;396;p43"/>
          <p:cNvPicPr preferRelativeResize="0"/>
          <p:nvPr/>
        </p:nvPicPr>
        <p:blipFill rotWithShape="1">
          <a:blip r:embed="rId4">
            <a:alphaModFix/>
          </a:blip>
          <a:srcRect b="0" l="0" r="0" t="0"/>
          <a:stretch/>
        </p:blipFill>
        <p:spPr>
          <a:xfrm>
            <a:off x="5072063" y="2210812"/>
            <a:ext cx="3143658" cy="2357744"/>
          </a:xfrm>
          <a:prstGeom prst="rect">
            <a:avLst/>
          </a:prstGeom>
          <a:noFill/>
          <a:ln>
            <a:noFill/>
          </a:ln>
        </p:spPr>
      </p:pic>
      <p:sp>
        <p:nvSpPr>
          <p:cNvPr id="397" name="Google Shape;397;p43"/>
          <p:cNvSpPr/>
          <p:nvPr/>
        </p:nvSpPr>
        <p:spPr>
          <a:xfrm>
            <a:off x="100013" y="5015454"/>
            <a:ext cx="8556742"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EXPLAIN</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Why did larger jaws and teeth become more common in the jaguar species over time? How do the four principles of natural selection explain these changes?</a:t>
            </a:r>
            <a:endParaRPr b="1" i="0" sz="2400">
              <a:solidFill>
                <a:srgbClr val="393B3C"/>
              </a:solidFill>
              <a:latin typeface="Cambria"/>
              <a:ea typeface="Cambria"/>
              <a:cs typeface="Cambria"/>
              <a:sym typeface="Cambria"/>
            </a:endParaRPr>
          </a:p>
        </p:txBody>
      </p:sp>
      <p:pic>
        <p:nvPicPr>
          <p:cNvPr descr="A drawing of a person&#10;&#10;Description automatically generated" id="398" name="Google Shape;398;p43"/>
          <p:cNvPicPr preferRelativeResize="0"/>
          <p:nvPr/>
        </p:nvPicPr>
        <p:blipFill rotWithShape="1">
          <a:blip r:embed="rId5">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Principles of Natural Selection</a:t>
            </a:r>
            <a:br>
              <a:rPr lang="en-US"/>
            </a:br>
            <a:endParaRPr>
              <a:solidFill>
                <a:srgbClr val="00B050"/>
              </a:solidFill>
              <a:latin typeface="Cambria"/>
              <a:ea typeface="Cambria"/>
              <a:cs typeface="Cambria"/>
              <a:sym typeface="Cambria"/>
            </a:endParaRPr>
          </a:p>
        </p:txBody>
      </p:sp>
      <p:sp>
        <p:nvSpPr>
          <p:cNvPr id="406" name="Google Shape;406;p4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7" name="Google Shape;407;p44"/>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408" name="Google Shape;408;p4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drawing of a person&#10;&#10;Description automatically generated" id="409" name="Google Shape;409;p44"/>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410" name="Google Shape;410;p44"/>
          <p:cNvSpPr/>
          <p:nvPr/>
        </p:nvSpPr>
        <p:spPr>
          <a:xfrm>
            <a:off x="299483" y="1831070"/>
            <a:ext cx="8545034" cy="2308324"/>
          </a:xfrm>
          <a:prstGeom prst="rect">
            <a:avLst/>
          </a:prstGeom>
          <a:noFill/>
          <a:ln>
            <a:noFill/>
          </a:ln>
        </p:spPr>
        <p:txBody>
          <a:bodyPr anchorCtr="0" anchor="t" bIns="45700" lIns="91425" spcFirstLastPara="1" rIns="91425" wrap="square" tIns="45700">
            <a:noAutofit/>
          </a:bodyPr>
          <a:lstStyle/>
          <a:p>
            <a:pPr indent="-152400" lvl="0" marL="1270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In biology, the term </a:t>
            </a:r>
            <a:r>
              <a:rPr b="1" lang="en-US" sz="2400" u="sng">
                <a:solidFill>
                  <a:srgbClr val="F2A900"/>
                </a:solidFill>
                <a:latin typeface="Cambria"/>
                <a:ea typeface="Cambria"/>
                <a:cs typeface="Cambria"/>
                <a:sym typeface="Cambria"/>
                <a:hlinkClick r:id="rId4">
                  <a:extLst>
                    <a:ext uri="{A12FA001-AC4F-418D-AE19-62706E023703}">
                      <ahyp:hlinkClr val="tx"/>
                    </a:ext>
                  </a:extLst>
                </a:hlinkClick>
              </a:rPr>
              <a:t>fitness</a:t>
            </a:r>
            <a:r>
              <a:rPr lang="en-US" sz="2400">
                <a:solidFill>
                  <a:srgbClr val="393B3C"/>
                </a:solidFill>
                <a:latin typeface="Cambria"/>
                <a:ea typeface="Cambria"/>
                <a:cs typeface="Cambria"/>
                <a:sym typeface="Cambria"/>
              </a:rPr>
              <a:t> is a measure of the ability of an organism to survive and produce more offspring relative to other members of the population in a given environment.</a:t>
            </a:r>
            <a:endParaRPr/>
          </a:p>
          <a:p>
            <a:pPr indent="0" lvl="0" marL="127000" marR="0" rtl="0" algn="l">
              <a:spcBef>
                <a:spcPts val="0"/>
              </a:spcBef>
              <a:spcAft>
                <a:spcPts val="0"/>
              </a:spcAft>
              <a:buClr>
                <a:schemeClr val="dk1"/>
              </a:buClr>
              <a:buSzPts val="2400"/>
              <a:buFont typeface="Arial"/>
              <a:buNone/>
            </a:pPr>
            <a:r>
              <a:t/>
            </a:r>
            <a:endParaRPr sz="2400">
              <a:solidFill>
                <a:srgbClr val="393B3C"/>
              </a:solidFill>
              <a:latin typeface="Cambria"/>
              <a:ea typeface="Cambria"/>
              <a:cs typeface="Cambria"/>
              <a:sym typeface="Cambria"/>
            </a:endParaRPr>
          </a:p>
          <a:p>
            <a:pPr indent="-152400" lvl="0" marL="127000" marR="0" rtl="0" algn="l">
              <a:spcBef>
                <a:spcPts val="0"/>
              </a:spcBef>
              <a:spcAft>
                <a:spcPts val="0"/>
              </a:spcAft>
              <a:buClr>
                <a:srgbClr val="393B3C"/>
              </a:buClr>
              <a:buSzPts val="2400"/>
              <a:buFont typeface="Arial"/>
              <a:buChar char="•"/>
            </a:pPr>
            <a:r>
              <a:rPr lang="en-US" sz="2400">
                <a:solidFill>
                  <a:srgbClr val="393B3C"/>
                </a:solidFill>
                <a:latin typeface="Cambria"/>
                <a:ea typeface="Cambria"/>
                <a:cs typeface="Cambria"/>
                <a:sym typeface="Cambria"/>
              </a:rPr>
              <a:t>An individual with high fitness is well adapted to its environment.</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Principles of Natural Selection</a:t>
            </a:r>
            <a:br>
              <a:rPr lang="en-US">
                <a:solidFill>
                  <a:srgbClr val="F2A900"/>
                </a:solidFill>
                <a:latin typeface="Cambria"/>
                <a:ea typeface="Cambria"/>
                <a:cs typeface="Cambria"/>
                <a:sym typeface="Cambria"/>
              </a:rPr>
            </a:br>
            <a:r>
              <a:rPr lang="en-US">
                <a:solidFill>
                  <a:srgbClr val="00B050"/>
                </a:solidFill>
                <a:latin typeface="Cambria"/>
                <a:ea typeface="Cambria"/>
                <a:cs typeface="Cambria"/>
                <a:sym typeface="Cambria"/>
              </a:rPr>
              <a:t>Cause and Effect</a:t>
            </a:r>
            <a:endParaRPr/>
          </a:p>
        </p:txBody>
      </p:sp>
      <p:sp>
        <p:nvSpPr>
          <p:cNvPr id="418" name="Google Shape;418;p4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9" name="Google Shape;419;p45"/>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420" name="Google Shape;420;p4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421" name="Google Shape;421;p45"/>
          <p:cNvSpPr txBox="1"/>
          <p:nvPr/>
        </p:nvSpPr>
        <p:spPr>
          <a:xfrm>
            <a:off x="212295" y="1506773"/>
            <a:ext cx="871941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Natural selection causes populations to adapt over time. The main principles of natural selection are:</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Genetic Variation </a:t>
            </a:r>
            <a:r>
              <a:rPr lang="en-US" sz="2400">
                <a:solidFill>
                  <a:schemeClr val="dk1"/>
                </a:solidFill>
                <a:latin typeface="Cambria"/>
                <a:ea typeface="Cambria"/>
                <a:cs typeface="Cambria"/>
                <a:sym typeface="Cambria"/>
              </a:rPr>
              <a:t>There is natural variation in the population.</a:t>
            </a:r>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Overproduction</a:t>
            </a:r>
            <a:r>
              <a:rPr lang="en-US" sz="2400">
                <a:solidFill>
                  <a:schemeClr val="dk1"/>
                </a:solidFill>
                <a:latin typeface="Cambria"/>
                <a:ea typeface="Cambria"/>
                <a:cs typeface="Cambria"/>
                <a:sym typeface="Cambria"/>
              </a:rPr>
              <a:t> More offspring are produced than can survive.</a:t>
            </a:r>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Competition</a:t>
            </a:r>
            <a:r>
              <a:rPr lang="en-US" sz="2400">
                <a:solidFill>
                  <a:schemeClr val="dk1"/>
                </a:solidFill>
                <a:latin typeface="Cambria"/>
                <a:ea typeface="Cambria"/>
                <a:cs typeface="Cambria"/>
                <a:sym typeface="Cambria"/>
              </a:rPr>
              <a:t> Individuals must compete for resources, and some will outcompete others.</a:t>
            </a:r>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Adaptation</a:t>
            </a:r>
            <a:r>
              <a:rPr lang="en-US" sz="2400">
                <a:solidFill>
                  <a:schemeClr val="dk1"/>
                </a:solidFill>
                <a:latin typeface="Cambria"/>
                <a:ea typeface="Cambria"/>
                <a:cs typeface="Cambria"/>
                <a:sym typeface="Cambria"/>
              </a:rPr>
              <a:t> Over time, beneficial traits become more common in the population, as individuals with those traits survive better and reproduce more often.</a:t>
            </a:r>
            <a:endParaRPr/>
          </a:p>
        </p:txBody>
      </p:sp>
      <p:pic>
        <p:nvPicPr>
          <p:cNvPr descr="A drawing of a person&#10;&#10;Description automatically generated" id="422" name="Google Shape;422;p4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Principles of Natural Selection</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430" name="Google Shape;430;p4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31" name="Google Shape;431;p46"/>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432" name="Google Shape;432;p4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433" name="Google Shape;433;p46"/>
          <p:cNvSpPr txBox="1"/>
          <p:nvPr/>
        </p:nvSpPr>
        <p:spPr>
          <a:xfrm>
            <a:off x="4786314" y="731158"/>
            <a:ext cx="4357687" cy="4893647"/>
          </a:xfrm>
          <a:prstGeom prst="rect">
            <a:avLst/>
          </a:prstGeom>
          <a:noFill/>
          <a:ln>
            <a:noFill/>
          </a:ln>
        </p:spPr>
        <p:txBody>
          <a:bodyPr anchorCtr="0" anchor="t" bIns="45700" lIns="91425" spcFirstLastPara="1" rIns="91425" wrap="square" tIns="45700">
            <a:spAutoFit/>
          </a:bodyPr>
          <a:lstStyle/>
          <a:p>
            <a:pPr indent="-152400" lvl="0" marL="1270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Ecologists observed an example of natural selection acting on existing traits within a population of medium ground finches on one of the Galápagos Islands. </a:t>
            </a:r>
            <a:endParaRPr/>
          </a:p>
          <a:p>
            <a:pPr indent="0" lvl="0" marL="1270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drought in 1977 reduced the number of the small, soft seeds that the finches preferred. However, there were still plenty of large, tough-shelled seeds.</a:t>
            </a:r>
            <a:endParaRPr/>
          </a:p>
        </p:txBody>
      </p:sp>
      <p:pic>
        <p:nvPicPr>
          <p:cNvPr descr="A close up of a map&#10;&#10;Description automatically generated" id="434" name="Google Shape;434;p46"/>
          <p:cNvPicPr preferRelativeResize="0"/>
          <p:nvPr/>
        </p:nvPicPr>
        <p:blipFill rotWithShape="1">
          <a:blip r:embed="rId3">
            <a:alphaModFix/>
          </a:blip>
          <a:srcRect b="0" l="0" r="0" t="0"/>
          <a:stretch/>
        </p:blipFill>
        <p:spPr>
          <a:xfrm>
            <a:off x="80886" y="1233195"/>
            <a:ext cx="4705428" cy="3019888"/>
          </a:xfrm>
          <a:prstGeom prst="rect">
            <a:avLst/>
          </a:prstGeom>
          <a:noFill/>
          <a:ln>
            <a:noFill/>
          </a:ln>
        </p:spPr>
      </p:pic>
      <p:sp>
        <p:nvSpPr>
          <p:cNvPr id="435" name="Google Shape;435;p46"/>
          <p:cNvSpPr/>
          <p:nvPr/>
        </p:nvSpPr>
        <p:spPr>
          <a:xfrm>
            <a:off x="327603" y="5548779"/>
            <a:ext cx="824388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What can you infer about how the finch population changed after the 1977 drought?</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Principles of Natural Selection</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443" name="Google Shape;443;p4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44" name="Google Shape;444;p47"/>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445" name="Google Shape;445;p4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446" name="Google Shape;446;p47"/>
          <p:cNvSpPr txBox="1"/>
          <p:nvPr/>
        </p:nvSpPr>
        <p:spPr>
          <a:xfrm>
            <a:off x="212294" y="1043435"/>
            <a:ext cx="8587049"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dk1"/>
                </a:solidFill>
                <a:latin typeface="Cambria"/>
                <a:ea typeface="Cambria"/>
                <a:cs typeface="Cambria"/>
                <a:sym typeface="Cambria"/>
              </a:rPr>
              <a:t>Misconceptions About Natural Selection</a:t>
            </a:r>
            <a:endParaRPr/>
          </a:p>
          <a:p>
            <a:pPr indent="0" lvl="0" marL="0" marR="0" rtl="0" algn="l">
              <a:spcBef>
                <a:spcPts val="0"/>
              </a:spcBef>
              <a:spcAft>
                <a:spcPts val="0"/>
              </a:spcAft>
              <a:buNone/>
            </a:pPr>
            <a:r>
              <a:t/>
            </a:r>
            <a:endParaRPr sz="2100">
              <a:solidFill>
                <a:schemeClr val="dk1"/>
              </a:solidFill>
              <a:latin typeface="Cambria"/>
              <a:ea typeface="Cambria"/>
              <a:cs typeface="Cambria"/>
              <a:sym typeface="Cambria"/>
            </a:endParaRPr>
          </a:p>
          <a:p>
            <a:pPr indent="-184150" lvl="0" marL="184150" marR="0" rtl="0" algn="l">
              <a:spcBef>
                <a:spcPts val="60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Natural selection does not produce individuals who are perfectly suited to their environment. </a:t>
            </a:r>
            <a:endParaRPr/>
          </a:p>
          <a:p>
            <a:pPr indent="-50800" lvl="0" marL="184150" marR="0" rtl="0" algn="l">
              <a:spcBef>
                <a:spcPts val="600"/>
              </a:spcBef>
              <a:spcAft>
                <a:spcPts val="0"/>
              </a:spcAft>
              <a:buClr>
                <a:schemeClr val="dk1"/>
              </a:buClr>
              <a:buSzPts val="2100"/>
              <a:buFont typeface="Arial"/>
              <a:buNone/>
            </a:pPr>
            <a:r>
              <a:t/>
            </a:r>
            <a:endParaRPr sz="2100">
              <a:solidFill>
                <a:schemeClr val="dk1"/>
              </a:solidFill>
              <a:latin typeface="Cambria"/>
              <a:ea typeface="Cambria"/>
              <a:cs typeface="Cambria"/>
              <a:sym typeface="Cambria"/>
            </a:endParaRPr>
          </a:p>
          <a:p>
            <a:pPr indent="-133350" lvl="0" marL="127000" marR="0" rtl="0" algn="l">
              <a:spcBef>
                <a:spcPts val="60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Natural selection does not produce ideal traits because it acts only on traits that already exist. </a:t>
            </a:r>
            <a:endParaRPr/>
          </a:p>
          <a:p>
            <a:pPr indent="0" lvl="0" marL="0" marR="0" rtl="0" algn="l">
              <a:spcBef>
                <a:spcPts val="600"/>
              </a:spcBef>
              <a:spcAft>
                <a:spcPts val="0"/>
              </a:spcAft>
              <a:buNone/>
            </a:pPr>
            <a:r>
              <a:t/>
            </a:r>
            <a:endParaRPr sz="2100">
              <a:solidFill>
                <a:schemeClr val="dk1"/>
              </a:solidFill>
              <a:latin typeface="Cambria"/>
              <a:ea typeface="Cambria"/>
              <a:cs typeface="Cambria"/>
              <a:sym typeface="Cambria"/>
            </a:endParaRPr>
          </a:p>
          <a:p>
            <a:pPr indent="-133350" lvl="0" marL="127000" marR="0" rtl="0" algn="l">
              <a:spcBef>
                <a:spcPts val="60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Many mutations have harmful results and therefore are not likely to produce a trait that is beneficial in a given environment. </a:t>
            </a:r>
            <a:endParaRPr/>
          </a:p>
          <a:p>
            <a:pPr indent="0" lvl="0" marL="0" marR="0" rtl="0" algn="l">
              <a:spcBef>
                <a:spcPts val="600"/>
              </a:spcBef>
              <a:spcAft>
                <a:spcPts val="0"/>
              </a:spcAft>
              <a:buNone/>
            </a:pPr>
            <a:r>
              <a:t/>
            </a:r>
            <a:endParaRPr sz="2100">
              <a:solidFill>
                <a:schemeClr val="dk1"/>
              </a:solidFill>
              <a:latin typeface="Cambria"/>
              <a:ea typeface="Cambria"/>
              <a:cs typeface="Cambria"/>
              <a:sym typeface="Cambria"/>
            </a:endParaRPr>
          </a:p>
          <a:p>
            <a:pPr indent="-133350" lvl="0" marL="127000" marR="0" rtl="0" algn="l">
              <a:spcBef>
                <a:spcPts val="600"/>
              </a:spcBef>
              <a:spcAft>
                <a:spcPts val="0"/>
              </a:spcAft>
              <a:buClr>
                <a:schemeClr val="dk1"/>
              </a:buClr>
              <a:buSzPts val="2100"/>
              <a:buFont typeface="Arial"/>
              <a:buChar char="•"/>
            </a:pPr>
            <a:r>
              <a:rPr lang="en-US" sz="2100">
                <a:solidFill>
                  <a:schemeClr val="dk1"/>
                </a:solidFill>
                <a:latin typeface="Cambria"/>
                <a:ea typeface="Cambria"/>
                <a:cs typeface="Cambria"/>
                <a:sym typeface="Cambria"/>
              </a:rPr>
              <a:t>Natural selection leads to changes in populations, not in individual organisms.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212294" y="318213"/>
            <a:ext cx="8474506"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Principles of Natural Selection</a:t>
            </a:r>
            <a:br>
              <a:rPr lang="en-US">
                <a:solidFill>
                  <a:srgbClr val="F2A900"/>
                </a:solidFill>
                <a:latin typeface="Cambria"/>
                <a:ea typeface="Cambria"/>
                <a:cs typeface="Cambria"/>
                <a:sym typeface="Cambria"/>
              </a:rPr>
            </a:br>
            <a:endParaRPr>
              <a:solidFill>
                <a:srgbClr val="00B050"/>
              </a:solidFill>
              <a:latin typeface="Cambria"/>
              <a:ea typeface="Cambria"/>
              <a:cs typeface="Cambria"/>
              <a:sym typeface="Cambria"/>
            </a:endParaRPr>
          </a:p>
        </p:txBody>
      </p:sp>
      <p:sp>
        <p:nvSpPr>
          <p:cNvPr id="454" name="Google Shape;454;p4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55" name="Google Shape;455;p48"/>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456" name="Google Shape;456;p4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close up of a logo&#10;&#10;Description automatically generated" id="457" name="Google Shape;457;p48"/>
          <p:cNvPicPr preferRelativeResize="0"/>
          <p:nvPr/>
        </p:nvPicPr>
        <p:blipFill rotWithShape="1">
          <a:blip r:embed="rId3">
            <a:alphaModFix/>
          </a:blip>
          <a:srcRect b="0" l="0" r="0" t="0"/>
          <a:stretch/>
        </p:blipFill>
        <p:spPr>
          <a:xfrm>
            <a:off x="361112" y="946253"/>
            <a:ext cx="4553788" cy="4643590"/>
          </a:xfrm>
          <a:prstGeom prst="rect">
            <a:avLst/>
          </a:prstGeom>
          <a:noFill/>
          <a:ln>
            <a:noFill/>
          </a:ln>
        </p:spPr>
      </p:pic>
      <p:sp>
        <p:nvSpPr>
          <p:cNvPr id="458" name="Google Shape;458;p48"/>
          <p:cNvSpPr/>
          <p:nvPr/>
        </p:nvSpPr>
        <p:spPr>
          <a:xfrm>
            <a:off x="361112" y="5450082"/>
            <a:ext cx="4441876"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5595B"/>
                </a:solidFill>
                <a:latin typeface="Cambria"/>
                <a:ea typeface="Cambria"/>
                <a:cs typeface="Cambria"/>
                <a:sym typeface="Cambria"/>
              </a:rPr>
              <a:t>This cartoon depicts a misconception about natural selection. The cat on the right has developed a can opener for a hand.</a:t>
            </a:r>
            <a:endParaRPr sz="1800">
              <a:solidFill>
                <a:schemeClr val="dk1"/>
              </a:solidFill>
              <a:latin typeface="Cambria"/>
              <a:ea typeface="Cambria"/>
              <a:cs typeface="Cambria"/>
              <a:sym typeface="Cambria"/>
            </a:endParaRPr>
          </a:p>
        </p:txBody>
      </p:sp>
      <p:sp>
        <p:nvSpPr>
          <p:cNvPr id="459" name="Google Shape;459;p48"/>
          <p:cNvSpPr/>
          <p:nvPr/>
        </p:nvSpPr>
        <p:spPr>
          <a:xfrm>
            <a:off x="5258859" y="1773643"/>
            <a:ext cx="3524029"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4C4E50"/>
                </a:solidFill>
                <a:latin typeface="Cambria"/>
                <a:ea typeface="Cambria"/>
                <a:cs typeface="Cambria"/>
                <a:sym typeface="Cambria"/>
              </a:rPr>
              <a:t>How does the cartoon of the cats demonstrate a misunderstanding of the theory of natural selection?</a:t>
            </a:r>
            <a:endParaRPr b="1"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67" name="Google Shape;467;p4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Principles of Natural Selection</a:t>
            </a:r>
            <a:br>
              <a:rPr b="1" lang="en-US" sz="2800">
                <a:solidFill>
                  <a:srgbClr val="F2A900"/>
                </a:solidFill>
                <a:latin typeface="Cambria"/>
                <a:ea typeface="Cambria"/>
                <a:cs typeface="Cambria"/>
                <a:sym typeface="Cambria"/>
              </a:rPr>
            </a:br>
            <a:endParaRPr b="1" sz="2800">
              <a:solidFill>
                <a:srgbClr val="F2A900"/>
              </a:solidFill>
              <a:latin typeface="Cambria"/>
              <a:ea typeface="Cambria"/>
              <a:cs typeface="Cambria"/>
              <a:sym typeface="Cambria"/>
            </a:endParaRPr>
          </a:p>
        </p:txBody>
      </p:sp>
      <p:sp>
        <p:nvSpPr>
          <p:cNvPr id="468" name="Google Shape;468;p49"/>
          <p:cNvSpPr/>
          <p:nvPr/>
        </p:nvSpPr>
        <p:spPr>
          <a:xfrm>
            <a:off x="311099" y="1461738"/>
            <a:ext cx="8415866"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MODEL</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Think back to the owls and field mice simulation.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Were the four main principles of natural selection modeled accurately?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could you improve this model to reflect the principles of natural selection more effectively?</a:t>
            </a:r>
            <a:endParaRPr/>
          </a:p>
        </p:txBody>
      </p:sp>
      <p:sp>
        <p:nvSpPr>
          <p:cNvPr id="469" name="Google Shape;469;p49"/>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470" name="Google Shape;470;p4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drawing of a person&#10;&#10;Description automatically generated" id="471" name="Google Shape;471;p4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157162" y="334390"/>
            <a:ext cx="8829675"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Modeling Natural Selection: Owls and Field Mice</a:t>
            </a:r>
            <a:br>
              <a:rPr lang="en-US">
                <a:solidFill>
                  <a:srgbClr val="F2A900"/>
                </a:solidFill>
                <a:latin typeface="Cambria"/>
                <a:ea typeface="Cambria"/>
                <a:cs typeface="Cambria"/>
                <a:sym typeface="Cambria"/>
              </a:rPr>
            </a:br>
            <a:r>
              <a:rPr lang="en-US" sz="2400">
                <a:solidFill>
                  <a:srgbClr val="0070C0"/>
                </a:solidFill>
                <a:latin typeface="Cambria"/>
                <a:ea typeface="Cambria"/>
                <a:cs typeface="Cambria"/>
                <a:sym typeface="Cambria"/>
              </a:rPr>
              <a:t>Hands-On Lab: Modeling Natural Selection: Owls and Field Mice</a:t>
            </a:r>
            <a:br>
              <a:rPr lang="en-US">
                <a:solidFill>
                  <a:srgbClr val="0070C0"/>
                </a:solidFill>
                <a:latin typeface="Cambria"/>
                <a:ea typeface="Cambria"/>
                <a:cs typeface="Cambria"/>
                <a:sym typeface="Cambria"/>
              </a:rPr>
            </a:br>
            <a:endParaRPr>
              <a:solidFill>
                <a:srgbClr val="0070C0"/>
              </a:solidFill>
              <a:latin typeface="Cambria"/>
              <a:ea typeface="Cambria"/>
              <a:cs typeface="Cambria"/>
              <a:sym typeface="Cambria"/>
            </a:endParaRPr>
          </a:p>
        </p:txBody>
      </p:sp>
      <p:sp>
        <p:nvSpPr>
          <p:cNvPr id="135" name="Google Shape;135;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6" name="Google Shape;136;p23"/>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137" name="Google Shape;137;p23"/>
          <p:cNvSpPr txBox="1"/>
          <p:nvPr/>
        </p:nvSpPr>
        <p:spPr>
          <a:xfrm>
            <a:off x="1470981" y="4357673"/>
            <a:ext cx="620203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In this lab, you will model one mechanism of evolution called natural selection.</a:t>
            </a:r>
            <a:endParaRPr sz="2500">
              <a:solidFill>
                <a:schemeClr val="dk1"/>
              </a:solidFill>
              <a:latin typeface="Cambria"/>
              <a:ea typeface="Cambria"/>
              <a:cs typeface="Cambria"/>
              <a:sym typeface="Cambria"/>
            </a:endParaRPr>
          </a:p>
        </p:txBody>
      </p:sp>
      <p:sp>
        <p:nvSpPr>
          <p:cNvPr id="138" name="Google Shape;138;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id="139" name="Google Shape;139;p23"/>
          <p:cNvPicPr preferRelativeResize="0"/>
          <p:nvPr/>
        </p:nvPicPr>
        <p:blipFill rotWithShape="1">
          <a:blip r:embed="rId3">
            <a:alphaModFix/>
          </a:blip>
          <a:srcRect b="0" l="0" r="0" t="0"/>
          <a:stretch/>
        </p:blipFill>
        <p:spPr>
          <a:xfrm>
            <a:off x="2781300" y="5435225"/>
            <a:ext cx="3581400" cy="939800"/>
          </a:xfrm>
          <a:prstGeom prst="rect">
            <a:avLst/>
          </a:prstGeom>
          <a:noFill/>
          <a:ln>
            <a:noFill/>
          </a:ln>
        </p:spPr>
      </p:pic>
      <p:pic>
        <p:nvPicPr>
          <p:cNvPr descr="A close up of a bird&#10;&#10;Description automatically generated" id="140" name="Google Shape;140;p23"/>
          <p:cNvPicPr preferRelativeResize="0"/>
          <p:nvPr/>
        </p:nvPicPr>
        <p:blipFill rotWithShape="1">
          <a:blip r:embed="rId4">
            <a:alphaModFix/>
          </a:blip>
          <a:srcRect b="0" l="0" r="0" t="0"/>
          <a:stretch/>
        </p:blipFill>
        <p:spPr>
          <a:xfrm>
            <a:off x="627813" y="1448007"/>
            <a:ext cx="3575287" cy="2074050"/>
          </a:xfrm>
          <a:prstGeom prst="rect">
            <a:avLst/>
          </a:prstGeom>
          <a:noFill/>
          <a:ln>
            <a:noFill/>
          </a:ln>
        </p:spPr>
      </p:pic>
      <p:pic>
        <p:nvPicPr>
          <p:cNvPr descr="A small rodent in grass&#10;&#10;Description automatically generated" id="141" name="Google Shape;141;p23"/>
          <p:cNvPicPr preferRelativeResize="0"/>
          <p:nvPr/>
        </p:nvPicPr>
        <p:blipFill rotWithShape="1">
          <a:blip r:embed="rId5">
            <a:alphaModFix/>
          </a:blip>
          <a:srcRect b="0" l="0" r="0" t="0"/>
          <a:stretch/>
        </p:blipFill>
        <p:spPr>
          <a:xfrm>
            <a:off x="5162003" y="1448007"/>
            <a:ext cx="3354184" cy="2074050"/>
          </a:xfrm>
          <a:prstGeom prst="rect">
            <a:avLst/>
          </a:prstGeom>
          <a:noFill/>
          <a:ln>
            <a:noFill/>
          </a:ln>
        </p:spPr>
      </p:pic>
      <p:sp>
        <p:nvSpPr>
          <p:cNvPr id="142" name="Google Shape;142;p23"/>
          <p:cNvSpPr/>
          <p:nvPr/>
        </p:nvSpPr>
        <p:spPr>
          <a:xfrm>
            <a:off x="4671752" y="3522057"/>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5595B"/>
                </a:solidFill>
                <a:latin typeface="Cambria"/>
                <a:ea typeface="Cambria"/>
                <a:cs typeface="Cambria"/>
                <a:sym typeface="Cambria"/>
              </a:rPr>
              <a:t>Barn owls feed mostly on small mammals, such as mice, voles, and shrews.</a:t>
            </a:r>
            <a:endParaRPr sz="1800">
              <a:solidFill>
                <a:schemeClr val="dk1"/>
              </a:solidFill>
              <a:latin typeface="Cambria"/>
              <a:ea typeface="Cambria"/>
              <a:cs typeface="Cambria"/>
              <a:sym typeface="Cambria"/>
            </a:endParaRPr>
          </a:p>
        </p:txBody>
      </p:sp>
      <p:sp>
        <p:nvSpPr>
          <p:cNvPr id="143" name="Google Shape;143;p23"/>
          <p:cNvSpPr/>
          <p:nvPr/>
        </p:nvSpPr>
        <p:spPr>
          <a:xfrm>
            <a:off x="1139303" y="3522057"/>
            <a:ext cx="4572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5595B"/>
                </a:solidFill>
                <a:latin typeface="Cambria"/>
                <a:ea typeface="Cambria"/>
                <a:cs typeface="Cambria"/>
                <a:sym typeface="Cambria"/>
              </a:rPr>
              <a:t>Barn owls are predators.</a:t>
            </a:r>
            <a:endParaRPr sz="18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79" name="Google Shape;479;p5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b="1" sz="2800">
              <a:solidFill>
                <a:srgbClr val="7030A0"/>
              </a:solidFill>
              <a:latin typeface="Cambria"/>
              <a:ea typeface="Cambria"/>
              <a:cs typeface="Cambria"/>
              <a:sym typeface="Cambria"/>
            </a:endParaRPr>
          </a:p>
        </p:txBody>
      </p:sp>
      <p:sp>
        <p:nvSpPr>
          <p:cNvPr id="480" name="Google Shape;480;p50"/>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481" name="Google Shape;481;p50"/>
          <p:cNvSpPr/>
          <p:nvPr/>
        </p:nvSpPr>
        <p:spPr>
          <a:xfrm>
            <a:off x="248682" y="1381007"/>
            <a:ext cx="8686800" cy="3416320"/>
          </a:xfrm>
          <a:prstGeom prst="rect">
            <a:avLst/>
          </a:prstGeom>
          <a:noFill/>
          <a:ln>
            <a:noFill/>
          </a:ln>
        </p:spPr>
        <p:txBody>
          <a:bodyPr anchorCtr="0" anchor="t" bIns="45700" lIns="91425" spcFirstLastPara="1" rIns="91425" wrap="square" tIns="45700">
            <a:noAutofit/>
          </a:bodyPr>
          <a:lstStyle/>
          <a:p>
            <a:pPr indent="-184150" lvl="0" marL="184150" marR="0" rtl="0" algn="ctr">
              <a:spcBef>
                <a:spcPts val="0"/>
              </a:spcBef>
              <a:spcAft>
                <a:spcPts val="0"/>
              </a:spcAft>
              <a:buNone/>
            </a:pPr>
            <a:r>
              <a:rPr b="1" lang="en-US" sz="2400">
                <a:solidFill>
                  <a:schemeClr val="dk1"/>
                </a:solidFill>
                <a:latin typeface="Cambria"/>
                <a:ea typeface="Cambria"/>
                <a:cs typeface="Cambria"/>
                <a:sym typeface="Cambria"/>
              </a:rPr>
              <a:t>Choose one of the paths below to continue your exploration:</a:t>
            </a:r>
            <a:endParaRPr/>
          </a:p>
          <a:p>
            <a:pPr indent="-184150" lvl="0" marL="184150" marR="0" rtl="0" algn="l">
              <a:spcBef>
                <a:spcPts val="0"/>
              </a:spcBef>
              <a:spcAft>
                <a:spcPts val="0"/>
              </a:spcAft>
              <a:buNone/>
            </a:pPr>
            <a:r>
              <a:t/>
            </a:r>
            <a:endParaRPr b="1"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Modeling Natural Selection</a:t>
            </a:r>
            <a:endParaRPr/>
          </a:p>
          <a:p>
            <a:pPr indent="-31750" lvl="0" marL="18415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Genetic Diversity in Florida Panthers</a:t>
            </a:r>
            <a:endParaRPr/>
          </a:p>
          <a:p>
            <a:pPr indent="-31750" lvl="0" marL="18415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Natural Selection Today</a:t>
            </a:r>
            <a:endParaRPr/>
          </a:p>
          <a:p>
            <a:pPr indent="-31750" lvl="0" marL="184150" marR="0" rtl="0" algn="l">
              <a:spcBef>
                <a:spcPts val="0"/>
              </a:spcBef>
              <a:spcAft>
                <a:spcPts val="0"/>
              </a:spcAft>
              <a:buClr>
                <a:schemeClr val="dk1"/>
              </a:buClr>
              <a:buSzPts val="2400"/>
              <a:buFont typeface="Arial"/>
              <a:buNone/>
            </a:pPr>
            <a:r>
              <a:t/>
            </a:r>
            <a:endParaRPr b="1"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a:solidFill>
                  <a:schemeClr val="dk1"/>
                </a:solidFill>
                <a:latin typeface="Cambria"/>
                <a:ea typeface="Cambria"/>
                <a:cs typeface="Cambria"/>
                <a:sym typeface="Cambria"/>
              </a:rPr>
              <a:t>Biomechanics of Stag Beetle Jaws</a:t>
            </a:r>
            <a:endParaRPr/>
          </a:p>
        </p:txBody>
      </p:sp>
      <p:sp>
        <p:nvSpPr>
          <p:cNvPr id="482" name="Google Shape;482;p5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90" name="Google Shape;490;p5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91" name="Google Shape;491;p5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drawing of a person&#10;&#10;Description automatically generated" id="492" name="Google Shape;492;p51"/>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493" name="Google Shape;493;p51"/>
          <p:cNvSpPr/>
          <p:nvPr/>
        </p:nvSpPr>
        <p:spPr>
          <a:xfrm>
            <a:off x="334459" y="1010421"/>
            <a:ext cx="8475081" cy="45243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Refer to the notes in your Evidence Notebook and use what you have learned about natural selection to make a claim for how this trait could have evolved over time. Include a discussion of each of the principles of natural selection and how they led to the adaptations we see in modern-day orchid mantises.</a:t>
            </a:r>
            <a:endParaRPr/>
          </a:p>
          <a:p>
            <a:pPr indent="0" lvl="0" marL="0" marR="0" rtl="0" algn="ctr">
              <a:spcBef>
                <a:spcPts val="0"/>
              </a:spcBef>
              <a:spcAft>
                <a:spcPts val="0"/>
              </a:spcAft>
              <a:buNone/>
            </a:pPr>
            <a:r>
              <a:t/>
            </a:r>
            <a:endParaRPr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State your claim.</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Use evidence to support your claim.</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Explain how the evidence you cited supports the claim you are making.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499" name="Google Shape;499;p5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8 Lesson 2</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mantis</a:t>
            </a:r>
            <a:r>
              <a:rPr lang="en-US"/>
              <a:t> ©Chris Parks/Image Quest Marine/Alamy; </a:t>
            </a:r>
            <a:r>
              <a:rPr i="1" lang="en-US"/>
              <a:t>barn owl</a:t>
            </a:r>
            <a:r>
              <a:rPr lang="en-US"/>
              <a:t> ©selectimages/Fotolia; </a:t>
            </a:r>
            <a:r>
              <a:rPr i="1" lang="en-US"/>
              <a:t>mouse</a:t>
            </a:r>
            <a:r>
              <a:rPr lang="en-US"/>
              <a:t> ©CreativeNature_nl/iStock/Getty Images Plus; </a:t>
            </a:r>
            <a:r>
              <a:rPr i="1" lang="en-US"/>
              <a:t>mother and mice</a:t>
            </a:r>
            <a:r>
              <a:rPr lang="en-US"/>
              <a:t> ©Steve Downer/ardea/Mary Evans Picture Library Ltd/age fotostock; </a:t>
            </a:r>
            <a:r>
              <a:rPr i="1" lang="en-US"/>
              <a:t>saddleback tortoise</a:t>
            </a:r>
            <a:r>
              <a:rPr lang="en-US"/>
              <a:t> ©Gail Tanski/Alamy; </a:t>
            </a:r>
            <a:r>
              <a:rPr i="1" lang="en-US"/>
              <a:t>domed tortoise</a:t>
            </a:r>
            <a:r>
              <a:rPr lang="en-US"/>
              <a:t> ©John Warburton-Lee Photography/Alamy; </a:t>
            </a:r>
            <a:r>
              <a:rPr i="1" lang="en-US"/>
              <a:t>jaguar mother and cub</a:t>
            </a:r>
            <a:r>
              <a:rPr lang="en-US"/>
              <a:t> ©AP Images; </a:t>
            </a:r>
            <a:r>
              <a:rPr i="1" lang="en-US"/>
              <a:t>Bizarro cartoon</a:t>
            </a:r>
            <a:r>
              <a:rPr lang="en-US"/>
              <a:t> ©2008 Dan Piraro Distributed by King Features Syndicate, Inc.; </a:t>
            </a:r>
            <a:r>
              <a:rPr i="1" lang="en-US"/>
              <a:t>multicolored Asian beetles</a:t>
            </a:r>
            <a:r>
              <a:rPr lang="en-US"/>
              <a:t> ©blickwinkel/Hecker/Alamy</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500" name="Google Shape;500;p5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1" name="Google Shape;151;p24"/>
          <p:cNvSpPr txBox="1"/>
          <p:nvPr/>
        </p:nvSpPr>
        <p:spPr>
          <a:xfrm>
            <a:off x="152283" y="236823"/>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Modeling Natural Selection: Owls and Field Mice</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52" name="Google Shape;152;p24"/>
          <p:cNvSpPr/>
          <p:nvPr/>
        </p:nvSpPr>
        <p:spPr>
          <a:xfrm>
            <a:off x="4378324" y="1201460"/>
            <a:ext cx="4885555" cy="4524315"/>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Mice can reproduce rapidly.</a:t>
            </a:r>
            <a:endParaRPr/>
          </a:p>
          <a:p>
            <a:pPr indent="-184150" lvl="0" marL="18415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Any traits that help them survive and pass on their genes are considered beneficial in this environment.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b="1" lang="en-US" sz="2400" u="sng">
                <a:solidFill>
                  <a:srgbClr val="F2A900"/>
                </a:solidFill>
                <a:latin typeface="Cambria"/>
                <a:ea typeface="Cambria"/>
                <a:cs typeface="Cambria"/>
                <a:sym typeface="Cambria"/>
                <a:hlinkClick r:id="rId3">
                  <a:extLst>
                    <a:ext uri="{A12FA001-AC4F-418D-AE19-62706E023703}">
                      <ahyp:hlinkClr val="tx"/>
                    </a:ext>
                  </a:extLst>
                </a:hlinkClick>
              </a:rPr>
              <a:t>Natural selection</a:t>
            </a:r>
            <a:r>
              <a:rPr lang="en-US" sz="2400">
                <a:solidFill>
                  <a:schemeClr val="dk1"/>
                </a:solidFill>
                <a:latin typeface="Cambria"/>
                <a:ea typeface="Cambria"/>
                <a:cs typeface="Cambria"/>
                <a:sym typeface="Cambria"/>
              </a:rPr>
              <a:t> is a mechanism by which individuals that have inherited beneficial adaptations show differential reproductive success.</a:t>
            </a:r>
            <a:endParaRPr b="1" sz="2500">
              <a:solidFill>
                <a:schemeClr val="dk1"/>
              </a:solidFill>
              <a:latin typeface="Cambria"/>
              <a:ea typeface="Cambria"/>
              <a:cs typeface="Cambria"/>
              <a:sym typeface="Cambria"/>
            </a:endParaRPr>
          </a:p>
        </p:txBody>
      </p:sp>
      <p:sp>
        <p:nvSpPr>
          <p:cNvPr id="153" name="Google Shape;153;p24"/>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54" name="Google Shape;154;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rodent eating a pile of hay&#10;&#10;Description automatically generated" id="155" name="Google Shape;155;p24"/>
          <p:cNvPicPr preferRelativeResize="0"/>
          <p:nvPr/>
        </p:nvPicPr>
        <p:blipFill rotWithShape="1">
          <a:blip r:embed="rId4">
            <a:alphaModFix/>
          </a:blip>
          <a:srcRect b="0" l="0" r="0" t="0"/>
          <a:stretch/>
        </p:blipFill>
        <p:spPr>
          <a:xfrm>
            <a:off x="193675" y="1156305"/>
            <a:ext cx="4184649" cy="3138487"/>
          </a:xfrm>
          <a:prstGeom prst="rect">
            <a:avLst/>
          </a:prstGeom>
          <a:noFill/>
          <a:ln>
            <a:noFill/>
          </a:ln>
        </p:spPr>
      </p:pic>
      <p:sp>
        <p:nvSpPr>
          <p:cNvPr id="156" name="Google Shape;156;p24"/>
          <p:cNvSpPr/>
          <p:nvPr/>
        </p:nvSpPr>
        <p:spPr>
          <a:xfrm>
            <a:off x="193674" y="4257676"/>
            <a:ext cx="4378325"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Mice can reproduce rapidly. The large number of offspring must compete with one another for resources.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4" name="Google Shape;164;p25"/>
          <p:cNvSpPr txBox="1"/>
          <p:nvPr/>
        </p:nvSpPr>
        <p:spPr>
          <a:xfrm>
            <a:off x="132566" y="307320"/>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Modeling Natural Selection: Owls and Field Mice</a:t>
            </a:r>
            <a:endParaRPr/>
          </a:p>
          <a:p>
            <a:pPr indent="0" lvl="0" marL="0" marR="0" rtl="0" algn="l">
              <a:spcBef>
                <a:spcPts val="0"/>
              </a:spcBef>
              <a:spcAft>
                <a:spcPts val="0"/>
              </a:spcAft>
              <a:buClr>
                <a:schemeClr val="dk1"/>
              </a:buClr>
              <a:buSzPts val="2800"/>
              <a:buFont typeface="Arial"/>
              <a:buNone/>
            </a:pPr>
            <a:r>
              <a:t/>
            </a:r>
            <a:endParaRPr b="1" sz="2800">
              <a:solidFill>
                <a:srgbClr val="F2A900"/>
              </a:solidFill>
              <a:latin typeface="Cambria"/>
              <a:ea typeface="Cambria"/>
              <a:cs typeface="Cambria"/>
              <a:sym typeface="Cambria"/>
            </a:endParaRPr>
          </a:p>
        </p:txBody>
      </p:sp>
      <p:sp>
        <p:nvSpPr>
          <p:cNvPr id="165" name="Google Shape;165;p25"/>
          <p:cNvSpPr/>
          <p:nvPr/>
        </p:nvSpPr>
        <p:spPr>
          <a:xfrm>
            <a:off x="278667" y="1208369"/>
            <a:ext cx="8415866"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400" cap="none">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Answer these questions about the concepts explored in this activity.</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355600" lvl="0" marL="3556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Name an animal that uses camouflage to avoid predators. What habitat is it most likely to survive in? What are some other traits that could help an animal survive in the presence of predators?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355600" lvl="0" marL="3556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What kinds of resources might field mice compete for? What types of traits would give a field mouse a competitive advantage over other members of its own species?</a:t>
            </a:r>
            <a:endParaRPr/>
          </a:p>
        </p:txBody>
      </p:sp>
      <p:sp>
        <p:nvSpPr>
          <p:cNvPr id="166" name="Google Shape;166;p25"/>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67" name="Google Shape;167;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drawing of a person&#10;&#10;Description automatically generated" id="168" name="Google Shape;168;p2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6" name="Google Shape;176;p2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177" name="Google Shape;177;p2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78" name="Google Shape;178;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screenshot of a cell phone&#10;&#10;Description automatically generated" id="179" name="Google Shape;179;p26"/>
          <p:cNvPicPr preferRelativeResize="0"/>
          <p:nvPr/>
        </p:nvPicPr>
        <p:blipFill rotWithShape="1">
          <a:blip r:embed="rId3">
            <a:alphaModFix/>
          </a:blip>
          <a:srcRect b="0" l="0" r="0" t="0"/>
          <a:stretch/>
        </p:blipFill>
        <p:spPr>
          <a:xfrm>
            <a:off x="1" y="1494573"/>
            <a:ext cx="5403272" cy="3037857"/>
          </a:xfrm>
          <a:prstGeom prst="rect">
            <a:avLst/>
          </a:prstGeom>
          <a:noFill/>
          <a:ln>
            <a:noFill/>
          </a:ln>
        </p:spPr>
      </p:pic>
      <p:sp>
        <p:nvSpPr>
          <p:cNvPr id="180" name="Google Shape;180;p26"/>
          <p:cNvSpPr/>
          <p:nvPr/>
        </p:nvSpPr>
        <p:spPr>
          <a:xfrm>
            <a:off x="5315915" y="1392635"/>
            <a:ext cx="3828084"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Charles Darwin was one of the most famous people to consider the question of how living things evolve; however, the concept of evolution had been discussed for more than 100 years when Darwin proposed his theory of evolution.</a:t>
            </a:r>
            <a:endParaRPr b="1"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8" name="Google Shape;188;p2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189" name="Google Shape;189;p27"/>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190" name="Google Shape;190;p2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pic>
        <p:nvPicPr>
          <p:cNvPr descr="A picture containing text, map&#10;&#10;Description automatically generated" id="191" name="Google Shape;191;p27"/>
          <p:cNvPicPr preferRelativeResize="0"/>
          <p:nvPr/>
        </p:nvPicPr>
        <p:blipFill rotWithShape="1">
          <a:blip r:embed="rId3">
            <a:alphaModFix/>
          </a:blip>
          <a:srcRect b="0" l="0" r="0" t="0"/>
          <a:stretch/>
        </p:blipFill>
        <p:spPr>
          <a:xfrm>
            <a:off x="131763" y="1098719"/>
            <a:ext cx="4572000" cy="3132828"/>
          </a:xfrm>
          <a:prstGeom prst="rect">
            <a:avLst/>
          </a:prstGeom>
          <a:noFill/>
          <a:ln>
            <a:noFill/>
          </a:ln>
        </p:spPr>
      </p:pic>
      <p:sp>
        <p:nvSpPr>
          <p:cNvPr id="192" name="Google Shape;192;p27"/>
          <p:cNvSpPr/>
          <p:nvPr/>
        </p:nvSpPr>
        <p:spPr>
          <a:xfrm>
            <a:off x="135467" y="4700426"/>
            <a:ext cx="8873066"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GATHER EVIDENCE</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As you explore the map of Darwin's journey, gather evidence related to how species change over time. In addition, think about questions Darwin might have asked as he made his observations.</a:t>
            </a:r>
            <a:endParaRPr b="1" i="0" sz="2400">
              <a:solidFill>
                <a:srgbClr val="393B3C"/>
              </a:solidFill>
              <a:latin typeface="Cambria"/>
              <a:ea typeface="Cambria"/>
              <a:cs typeface="Cambria"/>
              <a:sym typeface="Cambria"/>
            </a:endParaRPr>
          </a:p>
        </p:txBody>
      </p:sp>
      <p:pic>
        <p:nvPicPr>
          <p:cNvPr descr="A drawing of a person&#10;&#10;Description automatically generated" id="193" name="Google Shape;193;p27"/>
          <p:cNvPicPr preferRelativeResize="0"/>
          <p:nvPr/>
        </p:nvPicPr>
        <p:blipFill rotWithShape="1">
          <a:blip r:embed="rId4">
            <a:alphaModFix/>
          </a:blip>
          <a:srcRect b="0" l="0" r="0" t="0"/>
          <a:stretch/>
        </p:blipFill>
        <p:spPr>
          <a:xfrm>
            <a:off x="8457361" y="286314"/>
            <a:ext cx="474345" cy="526415"/>
          </a:xfrm>
          <a:prstGeom prst="rect">
            <a:avLst/>
          </a:prstGeom>
          <a:noFill/>
          <a:ln>
            <a:noFill/>
          </a:ln>
        </p:spPr>
      </p:pic>
      <p:sp>
        <p:nvSpPr>
          <p:cNvPr id="194" name="Google Shape;194;p27"/>
          <p:cNvSpPr/>
          <p:nvPr/>
        </p:nvSpPr>
        <p:spPr>
          <a:xfrm>
            <a:off x="4630641" y="990079"/>
            <a:ext cx="4301065" cy="38164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mbria"/>
                <a:ea typeface="Cambria"/>
                <a:cs typeface="Cambria"/>
                <a:sym typeface="Cambria"/>
              </a:rPr>
              <a:t>Darwin’s Voyage</a:t>
            </a:r>
            <a:endParaRPr/>
          </a:p>
          <a:p>
            <a:pPr indent="0" lvl="0" marL="0" marR="0" rtl="0" algn="l">
              <a:spcBef>
                <a:spcPts val="0"/>
              </a:spcBef>
              <a:spcAft>
                <a:spcPts val="0"/>
              </a:spcAft>
              <a:buNone/>
            </a:pPr>
            <a:r>
              <a:t/>
            </a:r>
            <a:endParaRPr sz="22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In 1831, the HMS Beagle set sail from England on a five-year journey to map the coast of South America and the Pacific Islands.</a:t>
            </a:r>
            <a:endParaRPr/>
          </a:p>
          <a:p>
            <a:pPr indent="0" lvl="0" marL="0" marR="0" rtl="0" algn="l">
              <a:spcBef>
                <a:spcPts val="0"/>
              </a:spcBef>
              <a:spcAft>
                <a:spcPts val="0"/>
              </a:spcAft>
              <a:buNone/>
            </a:pPr>
            <a:r>
              <a:t/>
            </a:r>
            <a:endParaRPr sz="22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The ship captain saw it as an opportunity to collect specimens and study natural history.</a:t>
            </a:r>
            <a:endParaRPr sz="22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2" name="Google Shape;202;p2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203" name="Google Shape;203;p28"/>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04" name="Google Shape;204;p2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05" name="Google Shape;205;p28"/>
          <p:cNvSpPr/>
          <p:nvPr/>
        </p:nvSpPr>
        <p:spPr>
          <a:xfrm>
            <a:off x="3690809" y="835152"/>
            <a:ext cx="5453191" cy="5632311"/>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Darwin made most of his widely known observations (that are still studied today) when the </a:t>
            </a:r>
            <a:r>
              <a:rPr i="1" lang="en-US" sz="2400">
                <a:solidFill>
                  <a:schemeClr val="dk1"/>
                </a:solidFill>
                <a:latin typeface="Cambria"/>
                <a:ea typeface="Cambria"/>
                <a:cs typeface="Cambria"/>
                <a:sym typeface="Cambria"/>
              </a:rPr>
              <a:t>Beagle</a:t>
            </a:r>
            <a:r>
              <a:rPr lang="en-US" sz="2400">
                <a:solidFill>
                  <a:schemeClr val="dk1"/>
                </a:solidFill>
                <a:latin typeface="Cambria"/>
                <a:ea typeface="Cambria"/>
                <a:cs typeface="Cambria"/>
                <a:sym typeface="Cambria"/>
              </a:rPr>
              <a:t> arrived in the Galápagos Islands.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Darwin noted that the species found on one island looked different from those on nearby islands and on the mainland.</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He was struck by the variation of traits among similar species. Some traits seemed well suited to the animals’ environments and diets. </a:t>
            </a:r>
            <a:endParaRPr sz="2500">
              <a:solidFill>
                <a:schemeClr val="dk1"/>
              </a:solidFill>
              <a:latin typeface="Cambria"/>
              <a:ea typeface="Cambria"/>
              <a:cs typeface="Cambria"/>
              <a:sym typeface="Cambria"/>
            </a:endParaRPr>
          </a:p>
        </p:txBody>
      </p:sp>
      <p:pic>
        <p:nvPicPr>
          <p:cNvPr descr="A turtle lying in the dirt&#10;&#10;Description automatically generated" id="206" name="Google Shape;206;p28"/>
          <p:cNvPicPr preferRelativeResize="0"/>
          <p:nvPr/>
        </p:nvPicPr>
        <p:blipFill rotWithShape="1">
          <a:blip r:embed="rId3">
            <a:alphaModFix/>
          </a:blip>
          <a:srcRect b="0" l="0" r="0" t="0"/>
          <a:stretch/>
        </p:blipFill>
        <p:spPr>
          <a:xfrm>
            <a:off x="468223" y="846622"/>
            <a:ext cx="3065462" cy="2299097"/>
          </a:xfrm>
          <a:prstGeom prst="rect">
            <a:avLst/>
          </a:prstGeom>
          <a:noFill/>
          <a:ln>
            <a:noFill/>
          </a:ln>
        </p:spPr>
      </p:pic>
      <p:pic>
        <p:nvPicPr>
          <p:cNvPr descr="A turtle lying in the grass&#10;&#10;Description automatically generated" id="207" name="Google Shape;207;p28"/>
          <p:cNvPicPr preferRelativeResize="0"/>
          <p:nvPr/>
        </p:nvPicPr>
        <p:blipFill rotWithShape="1">
          <a:blip r:embed="rId4">
            <a:alphaModFix/>
          </a:blip>
          <a:srcRect b="0" l="0" r="0" t="0"/>
          <a:stretch/>
        </p:blipFill>
        <p:spPr>
          <a:xfrm>
            <a:off x="289053" y="4070240"/>
            <a:ext cx="3401756" cy="1911463"/>
          </a:xfrm>
          <a:prstGeom prst="rect">
            <a:avLst/>
          </a:prstGeom>
          <a:noFill/>
          <a:ln>
            <a:noFill/>
          </a:ln>
        </p:spPr>
      </p:pic>
      <p:sp>
        <p:nvSpPr>
          <p:cNvPr id="208" name="Google Shape;208;p28"/>
          <p:cNvSpPr/>
          <p:nvPr/>
        </p:nvSpPr>
        <p:spPr>
          <a:xfrm>
            <a:off x="311099" y="3151057"/>
            <a:ext cx="328267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55595B"/>
                </a:solidFill>
                <a:latin typeface="Cambria"/>
                <a:ea typeface="Cambria"/>
                <a:cs typeface="Cambria"/>
                <a:sym typeface="Cambria"/>
              </a:rPr>
              <a:t>The high shell edge of saddle-backed tortoises allows them to stretch their long necks. </a:t>
            </a:r>
            <a:endParaRPr sz="1600">
              <a:solidFill>
                <a:schemeClr val="dk1"/>
              </a:solidFill>
              <a:latin typeface="Cambria"/>
              <a:ea typeface="Cambria"/>
              <a:cs typeface="Cambria"/>
              <a:sym typeface="Cambria"/>
            </a:endParaRPr>
          </a:p>
        </p:txBody>
      </p:sp>
      <p:sp>
        <p:nvSpPr>
          <p:cNvPr id="209" name="Google Shape;209;p28"/>
          <p:cNvSpPr/>
          <p:nvPr/>
        </p:nvSpPr>
        <p:spPr>
          <a:xfrm>
            <a:off x="546232" y="6007423"/>
            <a:ext cx="281241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55595B"/>
                </a:solidFill>
                <a:latin typeface="Cambria"/>
                <a:ea typeface="Cambria"/>
                <a:cs typeface="Cambria"/>
                <a:sym typeface="Cambria"/>
              </a:rPr>
              <a:t>Domed tortoises have a short neck and short legs.</a:t>
            </a:r>
            <a:endParaRPr sz="1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7" name="Google Shape;217;p2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Developing the Theory of Natural Selection</a:t>
            </a:r>
            <a:endParaRPr/>
          </a:p>
        </p:txBody>
      </p:sp>
      <p:sp>
        <p:nvSpPr>
          <p:cNvPr id="218" name="Google Shape;218;p29"/>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19" name="Google Shape;219;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8 Lesson 2</a:t>
            </a:r>
            <a:endParaRPr/>
          </a:p>
        </p:txBody>
      </p:sp>
      <p:sp>
        <p:nvSpPr>
          <p:cNvPr id="220" name="Google Shape;220;p29"/>
          <p:cNvSpPr/>
          <p:nvPr/>
        </p:nvSpPr>
        <p:spPr>
          <a:xfrm>
            <a:off x="142876" y="846622"/>
            <a:ext cx="8876292" cy="4893647"/>
          </a:xfrm>
          <a:prstGeom prst="rect">
            <a:avLst/>
          </a:prstGeom>
          <a:noFill/>
          <a:ln>
            <a:noFill/>
          </a:ln>
        </p:spPr>
        <p:txBody>
          <a:bodyPr anchorCtr="0" anchor="t" bIns="45700" lIns="91425" spcFirstLastPara="1" rIns="91425" wrap="square" tIns="45700">
            <a:noAutofit/>
          </a:bodyPr>
          <a:lstStyle/>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Among all of Darwin's observations, the most well known are those of the Galápagos finches. These small birds, sometimes known as Darwin's finches, are closely related but have significant differences. </a:t>
            </a:r>
            <a:endParaRPr/>
          </a:p>
          <a:p>
            <a:pPr indent="-184150" lvl="0" marL="18415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These observations led Darwin to infer that species must somehow be able to adapt to their surroundings.</a:t>
            </a:r>
            <a:endParaRPr/>
          </a:p>
          <a:p>
            <a:pPr indent="-31750" lvl="0" marL="18415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 An </a:t>
            </a:r>
            <a:r>
              <a:rPr b="1" lang="en-US" sz="2400" u="sng">
                <a:solidFill>
                  <a:srgbClr val="F2A900"/>
                </a:solidFill>
                <a:latin typeface="Cambria"/>
                <a:ea typeface="Cambria"/>
                <a:cs typeface="Cambria"/>
                <a:sym typeface="Cambria"/>
                <a:hlinkClick r:id="rId3">
                  <a:extLst>
                    <a:ext uri="{A12FA001-AC4F-418D-AE19-62706E023703}">
                      <ahyp:hlinkClr val="tx"/>
                    </a:ext>
                  </a:extLst>
                </a:hlinkClick>
              </a:rPr>
              <a:t>adaptation</a:t>
            </a:r>
            <a:r>
              <a:rPr lang="en-US" sz="2400">
                <a:solidFill>
                  <a:schemeClr val="dk1"/>
                </a:solidFill>
                <a:latin typeface="Cambria"/>
                <a:ea typeface="Cambria"/>
                <a:cs typeface="Cambria"/>
                <a:sym typeface="Cambria"/>
              </a:rPr>
              <a:t> is a feature that allows an organism to survive and reproduce in its environment. </a:t>
            </a:r>
            <a:endParaRPr/>
          </a:p>
          <a:p>
            <a:pPr indent="-184150" lvl="0" marL="184150" marR="0" rtl="0" algn="l">
              <a:spcBef>
                <a:spcPts val="0"/>
              </a:spcBef>
              <a:spcAft>
                <a:spcPts val="0"/>
              </a:spcAft>
              <a:buNone/>
            </a:pPr>
            <a:r>
              <a:t/>
            </a:r>
            <a:endParaRPr sz="2400">
              <a:solidFill>
                <a:schemeClr val="dk1"/>
              </a:solidFill>
              <a:latin typeface="Cambria"/>
              <a:ea typeface="Cambria"/>
              <a:cs typeface="Cambria"/>
              <a:sym typeface="Cambria"/>
            </a:endParaRPr>
          </a:p>
          <a:p>
            <a:pPr indent="-184150" lvl="0" marL="18415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It was this analysis that eventually helped shape Darwin's theory about how organisms change over time.</a:t>
            </a:r>
            <a:endParaRPr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